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414" r:id="rId2"/>
    <p:sldId id="359" r:id="rId3"/>
    <p:sldId id="388" r:id="rId4"/>
    <p:sldId id="397" r:id="rId5"/>
    <p:sldId id="376" r:id="rId6"/>
    <p:sldId id="416" r:id="rId7"/>
    <p:sldId id="405" r:id="rId8"/>
    <p:sldId id="381" r:id="rId9"/>
    <p:sldId id="415" r:id="rId10"/>
    <p:sldId id="406" r:id="rId11"/>
    <p:sldId id="362" r:id="rId12"/>
    <p:sldId id="398" r:id="rId13"/>
    <p:sldId id="407" r:id="rId14"/>
    <p:sldId id="396" r:id="rId15"/>
    <p:sldId id="404" r:id="rId16"/>
    <p:sldId id="384" r:id="rId17"/>
    <p:sldId id="408" r:id="rId18"/>
    <p:sldId id="391" r:id="rId19"/>
    <p:sldId id="412" r:id="rId20"/>
    <p:sldId id="410" r:id="rId21"/>
    <p:sldId id="411" r:id="rId22"/>
    <p:sldId id="413" r:id="rId23"/>
    <p:sldId id="306" r:id="rId2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3447" autoAdjust="0"/>
  </p:normalViewPr>
  <p:slideViewPr>
    <p:cSldViewPr snapToGrid="0">
      <p:cViewPr varScale="1">
        <p:scale>
          <a:sx n="59" d="100"/>
          <a:sy n="59" d="100"/>
        </p:scale>
        <p:origin x="956" y="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EB2BF-C0DE-45F1-8717-81283C786B21}" type="datetimeFigureOut">
              <a:rPr lang="pl-PL" smtClean="0"/>
              <a:t>18.11.2025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B5963-1E79-4897-B7A4-58B929363B8C}" type="slidenum">
              <a:rPr lang="pl-PL" smtClean="0"/>
              <a:t>‹#›</a:t>
            </a:fld>
            <a:endParaRPr lang="pl-PL"/>
          </a:p>
        </p:txBody>
      </p:sp>
    </p:spTree>
    <p:extLst>
      <p:ext uri="{BB962C8B-B14F-4D97-AF65-F5344CB8AC3E}">
        <p14:creationId xmlns:p14="http://schemas.microsoft.com/office/powerpoint/2010/main" val="3179860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Dwie perspektywy finansowe już za nami </a:t>
            </a:r>
          </a:p>
          <a:p>
            <a:r>
              <a:rPr lang="pl-PL" b="1" dirty="0"/>
              <a:t>Perspektywa 2007 – 2013</a:t>
            </a:r>
          </a:p>
          <a:p>
            <a:r>
              <a:rPr lang="pl-PL" dirty="0"/>
              <a:t>Łączna wartość środków RPO przeznaczona na finansowanie MŚP w ramach Dolnośląskiego Funduszu Powierniczego </a:t>
            </a:r>
            <a:r>
              <a:rPr lang="pl-PL" b="1" dirty="0"/>
              <a:t>- 405,73 mln PLN</a:t>
            </a:r>
          </a:p>
          <a:p>
            <a:r>
              <a:rPr lang="pl-PL" dirty="0"/>
              <a:t>Liczba udzielonych wsparć to 5 894, z czego w ramach</a:t>
            </a:r>
          </a:p>
          <a:p>
            <a:r>
              <a:rPr lang="pl-PL" b="1" dirty="0"/>
              <a:t>Perspektywa 2014 – 2020</a:t>
            </a:r>
          </a:p>
          <a:p>
            <a:r>
              <a:rPr lang="pl-PL" dirty="0"/>
              <a:t>Łączna wartość środków RPO przeznaczona na finansowanie MŚP w ramach Dolnośląskiego Funduszu – </a:t>
            </a:r>
            <a:r>
              <a:rPr lang="pl-PL" b="1" dirty="0"/>
              <a:t>519,05 mln </a:t>
            </a:r>
            <a:r>
              <a:rPr lang="pl-PL" dirty="0"/>
              <a:t>PLN (oraz Zasoby Zwrócone – 122,43 mln PLN)</a:t>
            </a:r>
          </a:p>
          <a:p>
            <a:r>
              <a:rPr lang="pl-PL" dirty="0"/>
              <a:t>Liczba udzielonych wsparć to 3 197, z czego w ramach: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ptos" panose="02110004020202020204"/>
                <a:ea typeface="+mn-ea"/>
                <a:cs typeface="+mn-cs"/>
              </a:rPr>
              <a:t>Perspektywa 2021 – 2027</a:t>
            </a:r>
          </a:p>
          <a:p>
            <a:r>
              <a:rPr lang="pl-PL" dirty="0"/>
              <a:t>Z EFRR  </a:t>
            </a:r>
            <a:r>
              <a:rPr lang="pl-PL" b="1" dirty="0"/>
              <a:t>693,59 mln zł</a:t>
            </a: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B5963-1E79-4897-B7A4-58B929363B8C}" type="slidenum">
              <a:rPr kumimoji="0" lang="pl-P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pl-P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2192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b="1" dirty="0"/>
          </a:p>
          <a:p>
            <a:endParaRPr lang="pl-PL" b="1" dirty="0"/>
          </a:p>
          <a:p>
            <a:endParaRPr lang="pl-PL" dirty="0"/>
          </a:p>
          <a:p>
            <a:endParaRPr lang="en-US"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A44D41-C4E1-41E6-9AC3-29F1AD8B71C7}" type="slidenum">
              <a:rPr kumimoji="0" lang="pl-P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l-PL"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1819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78FB5963-1E79-4897-B7A4-58B929363B8C}" type="slidenum">
              <a:rPr lang="pl-PL" smtClean="0"/>
              <a:t>4</a:t>
            </a:fld>
            <a:endParaRPr lang="pl-PL"/>
          </a:p>
        </p:txBody>
      </p:sp>
    </p:spTree>
    <p:extLst>
      <p:ext uri="{BB962C8B-B14F-4D97-AF65-F5344CB8AC3E}">
        <p14:creationId xmlns:p14="http://schemas.microsoft.com/office/powerpoint/2010/main" val="328050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78FB5963-1E79-4897-B7A4-58B929363B8C}" type="slidenum">
              <a:rPr lang="pl-PL" smtClean="0"/>
              <a:t>5</a:t>
            </a:fld>
            <a:endParaRPr lang="pl-PL"/>
          </a:p>
        </p:txBody>
      </p:sp>
    </p:spTree>
    <p:extLst>
      <p:ext uri="{BB962C8B-B14F-4D97-AF65-F5344CB8AC3E}">
        <p14:creationId xmlns:p14="http://schemas.microsoft.com/office/powerpoint/2010/main" val="1649063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78FB5963-1E79-4897-B7A4-58B929363B8C}" type="slidenum">
              <a:rPr lang="pl-PL" smtClean="0"/>
              <a:t>6</a:t>
            </a:fld>
            <a:endParaRPr lang="pl-PL"/>
          </a:p>
        </p:txBody>
      </p:sp>
    </p:spTree>
    <p:extLst>
      <p:ext uri="{BB962C8B-B14F-4D97-AF65-F5344CB8AC3E}">
        <p14:creationId xmlns:p14="http://schemas.microsoft.com/office/powerpoint/2010/main" val="374099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78FB5963-1E79-4897-B7A4-58B929363B8C}" type="slidenum">
              <a:rPr lang="pl-PL" smtClean="0"/>
              <a:t>8</a:t>
            </a:fld>
            <a:endParaRPr lang="pl-PL"/>
          </a:p>
        </p:txBody>
      </p:sp>
    </p:spTree>
    <p:extLst>
      <p:ext uri="{BB962C8B-B14F-4D97-AF65-F5344CB8AC3E}">
        <p14:creationId xmlns:p14="http://schemas.microsoft.com/office/powerpoint/2010/main" val="959397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6"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8.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p:nvSpPr>
        <p:spPr>
          <a:xfrm>
            <a:off x="1170660" y="1790613"/>
            <a:ext cx="9851923" cy="3924815"/>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79"/>
          </a:p>
        </p:txBody>
      </p:sp>
      <p:sp>
        <p:nvSpPr>
          <p:cNvPr id="11" name="Prostokąt 10">
            <a:extLst>
              <a:ext uri="{FF2B5EF4-FFF2-40B4-BE49-F238E27FC236}">
                <a16:creationId xmlns:a16="http://schemas.microsoft.com/office/drawing/2014/main" id="{48CDFE25-4437-7188-EA7B-7D9DAD502275}"/>
              </a:ext>
            </a:extLst>
          </p:cNvPr>
          <p:cNvSpPr/>
          <p:nvPr/>
        </p:nvSpPr>
        <p:spPr>
          <a:xfrm>
            <a:off x="1" y="0"/>
            <a:ext cx="5685979" cy="26249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79"/>
          </a:p>
        </p:txBody>
      </p:sp>
      <p:pic>
        <p:nvPicPr>
          <p:cNvPr id="14" name="Obraz 13">
            <a:extLst>
              <a:ext uri="{FF2B5EF4-FFF2-40B4-BE49-F238E27FC236}">
                <a16:creationId xmlns:a16="http://schemas.microsoft.com/office/drawing/2014/main" id="{2B41AD81-079D-B212-C8B7-9A9D3BEE5179}"/>
              </a:ext>
            </a:extLst>
          </p:cNvPr>
          <p:cNvPicPr>
            <a:picLocks noChangeAspect="1"/>
          </p:cNvPicPr>
          <p:nvPr/>
        </p:nvPicPr>
        <p:blipFill>
          <a:blip r:embed="rId2" cstate="print">
            <a:alphaModFix amt="55000"/>
            <a:extLst>
              <a:ext uri="{28A0092B-C50C-407E-A947-70E740481C1C}">
                <a14:useLocalDpi xmlns:a14="http://schemas.microsoft.com/office/drawing/2010/main" val="0"/>
              </a:ext>
            </a:extLst>
          </a:blip>
          <a:stretch>
            <a:fillRect/>
          </a:stretch>
        </p:blipFill>
        <p:spPr>
          <a:xfrm>
            <a:off x="681485" y="490241"/>
            <a:ext cx="1066800" cy="10668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p:nvPicPr>
        <p:blipFill>
          <a:blip r:embed="rId3" cstate="print">
            <a:alphaModFix amt="55000"/>
            <a:extLst>
              <a:ext uri="{28A0092B-C50C-407E-A947-70E740481C1C}">
                <a14:useLocalDpi xmlns:a14="http://schemas.microsoft.com/office/drawing/2010/main" val="0"/>
              </a:ext>
            </a:extLst>
          </a:blip>
          <a:stretch>
            <a:fillRect/>
          </a:stretch>
        </p:blipFill>
        <p:spPr>
          <a:xfrm>
            <a:off x="2401255" y="490241"/>
            <a:ext cx="1066800" cy="10668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p:nvPicPr>
        <p:blipFill>
          <a:blip r:embed="rId4" cstate="print">
            <a:alphaModFix amt="55000"/>
            <a:extLst>
              <a:ext uri="{28A0092B-C50C-407E-A947-70E740481C1C}">
                <a14:useLocalDpi xmlns:a14="http://schemas.microsoft.com/office/drawing/2010/main" val="0"/>
              </a:ext>
            </a:extLst>
          </a:blip>
          <a:stretch>
            <a:fillRect/>
          </a:stretch>
        </p:blipFill>
        <p:spPr>
          <a:xfrm>
            <a:off x="4121023" y="490241"/>
            <a:ext cx="1066800" cy="1066800"/>
          </a:xfrm>
          <a:prstGeom prst="rect">
            <a:avLst/>
          </a:prstGeom>
        </p:spPr>
      </p:pic>
      <p:sp>
        <p:nvSpPr>
          <p:cNvPr id="2" name="Title 1"/>
          <p:cNvSpPr>
            <a:spLocks noGrp="1"/>
          </p:cNvSpPr>
          <p:nvPr>
            <p:ph type="ctrTitle"/>
          </p:nvPr>
        </p:nvSpPr>
        <p:spPr>
          <a:xfrm>
            <a:off x="1580332" y="2775172"/>
            <a:ext cx="9031400" cy="1004864"/>
          </a:xfrm>
        </p:spPr>
        <p:txBody>
          <a:bodyPr anchor="t" anchorCtr="0">
            <a:normAutofit/>
          </a:bodyPr>
          <a:lstStyle>
            <a:lvl1pPr algn="l">
              <a:lnSpc>
                <a:spcPts val="3629"/>
              </a:lnSpc>
              <a:defRPr sz="2903"/>
            </a:lvl1pPr>
          </a:lstStyle>
          <a:p>
            <a:r>
              <a:rPr lang="pl-PL" dirty="0"/>
              <a:t>Kliknij, aby edytować styl</a:t>
            </a:r>
            <a:endParaRPr lang="en-US" dirty="0"/>
          </a:p>
        </p:txBody>
      </p:sp>
      <p:sp>
        <p:nvSpPr>
          <p:cNvPr id="3" name="Subtitle 2"/>
          <p:cNvSpPr>
            <a:spLocks noGrp="1"/>
          </p:cNvSpPr>
          <p:nvPr>
            <p:ph type="subTitle" idx="1"/>
          </p:nvPr>
        </p:nvSpPr>
        <p:spPr>
          <a:xfrm>
            <a:off x="1580346" y="4410533"/>
            <a:ext cx="9031311" cy="979756"/>
          </a:xfrm>
        </p:spPr>
        <p:txBody>
          <a:bodyPr>
            <a:normAutofit/>
          </a:bodyPr>
          <a:lstStyle>
            <a:lvl1pPr marL="0" indent="0" algn="l">
              <a:lnSpc>
                <a:spcPts val="3175"/>
              </a:lnSpc>
              <a:buNone/>
              <a:defRPr sz="2540" b="1">
                <a:solidFill>
                  <a:schemeClr val="tx2"/>
                </a:solidFill>
              </a:defRPr>
            </a:lvl1pPr>
            <a:lvl2pPr marL="457193" indent="0" algn="ctr">
              <a:buNone/>
              <a:defRPr sz="2000"/>
            </a:lvl2pPr>
            <a:lvl3pPr marL="914382" indent="0" algn="ctr">
              <a:buNone/>
              <a:defRPr sz="1800"/>
            </a:lvl3pPr>
            <a:lvl4pPr marL="1371575" indent="0" algn="ctr">
              <a:buNone/>
              <a:defRPr sz="1600"/>
            </a:lvl4pPr>
            <a:lvl5pPr marL="1828766" indent="0" algn="ctr">
              <a:buNone/>
              <a:defRPr sz="1600"/>
            </a:lvl5pPr>
            <a:lvl6pPr marL="2285958" indent="0" algn="ctr">
              <a:buNone/>
              <a:defRPr sz="1600"/>
            </a:lvl6pPr>
            <a:lvl7pPr marL="2743149" indent="0" algn="ctr">
              <a:buNone/>
              <a:defRPr sz="1600"/>
            </a:lvl7pPr>
            <a:lvl8pPr marL="3200341" indent="0" algn="ctr">
              <a:buNone/>
              <a:defRPr sz="1600"/>
            </a:lvl8pPr>
            <a:lvl9pPr marL="3657533" indent="0" algn="ctr">
              <a:buNone/>
              <a:defRPr sz="1600"/>
            </a:lvl9pPr>
          </a:lstStyle>
          <a:p>
            <a:r>
              <a:rPr lang="pl-PL" dirty="0"/>
              <a:t>Kliknij, aby edytować styl wzorca podtytułu</a:t>
            </a:r>
            <a:endParaRPr lang="en-US" dirty="0"/>
          </a:p>
        </p:txBody>
      </p:sp>
      <p:sp>
        <p:nvSpPr>
          <p:cNvPr id="4" name="Date Placeholder 3"/>
          <p:cNvSpPr>
            <a:spLocks noGrp="1"/>
          </p:cNvSpPr>
          <p:nvPr>
            <p:ph type="dt" sz="half" idx="10"/>
          </p:nvPr>
        </p:nvSpPr>
        <p:spPr>
          <a:xfrm>
            <a:off x="8968959" y="490243"/>
            <a:ext cx="2052383" cy="316709"/>
          </a:xfrm>
          <a:prstGeom prst="rect">
            <a:avLst/>
          </a:prstGeom>
        </p:spPr>
        <p:txBody>
          <a:bodyPr lIns="0" tIns="0" rIns="0" bIns="0"/>
          <a:lstStyle>
            <a:lvl1pPr algn="r">
              <a:lnSpc>
                <a:spcPts val="1633"/>
              </a:lnSpc>
              <a:defRPr sz="1271">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18.11.2025</a:t>
            </a:fld>
            <a:endParaRPr lang="pl-PL" dirty="0"/>
          </a:p>
        </p:txBody>
      </p:sp>
      <p:pic>
        <p:nvPicPr>
          <p:cNvPr id="7" name="Obraz 6">
            <a:extLst>
              <a:ext uri="{FF2B5EF4-FFF2-40B4-BE49-F238E27FC236}">
                <a16:creationId xmlns:a16="http://schemas.microsoft.com/office/drawing/2014/main" id="{D99AC2CA-7069-4A8E-9D19-13E7BFB1BE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9417" y="1790613"/>
            <a:ext cx="4516563" cy="832380"/>
          </a:xfrm>
          <a:prstGeom prst="rect">
            <a:avLst/>
          </a:prstGeom>
        </p:spPr>
      </p:pic>
      <p:pic>
        <p:nvPicPr>
          <p:cNvPr id="17" name="Obraz 16" descr="Obraz zawierający tekst, Czcionka, zrzut ekranu, Grafika">
            <a:extLst>
              <a:ext uri="{FF2B5EF4-FFF2-40B4-BE49-F238E27FC236}">
                <a16:creationId xmlns:a16="http://schemas.microsoft.com/office/drawing/2014/main" id="{A152D8F3-F6D8-F384-F052-EFC2F79BB70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10384" y="923515"/>
            <a:ext cx="2410958" cy="541959"/>
          </a:xfrm>
          <a:prstGeom prst="rect">
            <a:avLst/>
          </a:prstGeom>
        </p:spPr>
      </p:pic>
      <p:pic>
        <p:nvPicPr>
          <p:cNvPr id="6" name="Obraz 5">
            <a:extLst>
              <a:ext uri="{FF2B5EF4-FFF2-40B4-BE49-F238E27FC236}">
                <a16:creationId xmlns:a16="http://schemas.microsoft.com/office/drawing/2014/main" id="{9B341998-71D3-D876-5F20-1CA2CF77C30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73905" y="5816694"/>
            <a:ext cx="10044189" cy="1058461"/>
          </a:xfrm>
          <a:prstGeom prst="rect">
            <a:avLst/>
          </a:prstGeom>
        </p:spPr>
      </p:pic>
    </p:spTree>
    <p:extLst>
      <p:ext uri="{BB962C8B-B14F-4D97-AF65-F5344CB8AC3E}">
        <p14:creationId xmlns:p14="http://schemas.microsoft.com/office/powerpoint/2010/main" val="7356728"/>
      </p:ext>
    </p:extLst>
  </p:cSld>
  <p:clrMapOvr>
    <a:masterClrMapping/>
  </p:clrMapOvr>
  <p:hf hdr="0" ftr="0" dt="0"/>
  <p:extLst>
    <p:ext uri="{DCECCB84-F9BA-43D5-87BE-67443E8EF086}">
      <p15:sldGuideLst xmlns:p15="http://schemas.microsoft.com/office/powerpoint/2012/main">
        <p15:guide id="1" pos="165">
          <p15:clr>
            <a:srgbClr val="FBAE40"/>
          </p15:clr>
        </p15:guide>
        <p15:guide id="2" orient="horz" pos="77">
          <p15:clr>
            <a:srgbClr val="FBAE40"/>
          </p15:clr>
        </p15:guide>
        <p15:guide id="3" orient="horz" pos="1620">
          <p15:clr>
            <a:srgbClr val="FBAE40"/>
          </p15:clr>
        </p15:guide>
        <p15:guide id="4" orient="horz" pos="231">
          <p15:clr>
            <a:srgbClr val="FBAE40"/>
          </p15:clr>
        </p15:guide>
        <p15:guide id="5" orient="horz" pos="386">
          <p15:clr>
            <a:srgbClr val="FBAE40"/>
          </p15:clr>
        </p15:guide>
        <p15:guide id="6" orient="horz" pos="540">
          <p15:clr>
            <a:srgbClr val="FBAE40"/>
          </p15:clr>
        </p15:guide>
        <p15:guide id="7" orient="horz" pos="694">
          <p15:clr>
            <a:srgbClr val="FBAE40"/>
          </p15:clr>
        </p15:guide>
        <p15:guide id="8" orient="horz" pos="848">
          <p15:clr>
            <a:srgbClr val="FBAE40"/>
          </p15:clr>
        </p15:guide>
        <p15:guide id="9" orient="horz" pos="1003">
          <p15:clr>
            <a:srgbClr val="FBAE40"/>
          </p15:clr>
        </p15:guide>
        <p15:guide id="10" orient="horz" pos="1157">
          <p15:clr>
            <a:srgbClr val="FBAE40"/>
          </p15:clr>
        </p15:guide>
        <p15:guide id="11" orient="horz" pos="1311">
          <p15:clr>
            <a:srgbClr val="FBAE40"/>
          </p15:clr>
        </p15:guide>
        <p15:guide id="12" orient="horz" pos="1466">
          <p15:clr>
            <a:srgbClr val="FBAE40"/>
          </p15:clr>
        </p15:guide>
        <p15:guide id="13" orient="horz" pos="1774">
          <p15:clr>
            <a:srgbClr val="FBAE40"/>
          </p15:clr>
        </p15:guide>
        <p15:guide id="14" orient="horz" pos="1929">
          <p15:clr>
            <a:srgbClr val="FBAE40"/>
          </p15:clr>
        </p15:guide>
        <p15:guide id="15" orient="horz" pos="2083">
          <p15:clr>
            <a:srgbClr val="FBAE40"/>
          </p15:clr>
        </p15:guide>
        <p15:guide id="16" orient="horz" pos="2237">
          <p15:clr>
            <a:srgbClr val="FBAE40"/>
          </p15:clr>
        </p15:guide>
        <p15:guide id="17" orient="horz" pos="2392">
          <p15:clr>
            <a:srgbClr val="FBAE40"/>
          </p15:clr>
        </p15:guide>
        <p15:guide id="18" orient="horz" pos="2546">
          <p15:clr>
            <a:srgbClr val="FBAE40"/>
          </p15:clr>
        </p15:guide>
        <p15:guide id="19" orient="horz" pos="2700">
          <p15:clr>
            <a:srgbClr val="FBAE40"/>
          </p15:clr>
        </p15:guide>
        <p15:guide id="20" orient="horz" pos="2854">
          <p15:clr>
            <a:srgbClr val="FBAE40"/>
          </p15:clr>
        </p15:guide>
        <p15:guide id="21" orient="horz" pos="3009">
          <p15:clr>
            <a:srgbClr val="FBAE40"/>
          </p15:clr>
        </p15:guide>
        <p15:guide id="22" orient="horz" pos="3163">
          <p15:clr>
            <a:srgbClr val="FBAE40"/>
          </p15:clr>
        </p15:guide>
        <p15:guide id="23" pos="358">
          <p15:clr>
            <a:srgbClr val="FBAE40"/>
          </p15:clr>
        </p15:guide>
        <p15:guide id="24" pos="552">
          <p15:clr>
            <a:srgbClr val="FBAE40"/>
          </p15:clr>
        </p15:guide>
        <p15:guide id="25" pos="747">
          <p15:clr>
            <a:srgbClr val="FBAE40"/>
          </p15:clr>
        </p15:guide>
        <p15:guide id="26" pos="941">
          <p15:clr>
            <a:srgbClr val="FBAE40"/>
          </p15:clr>
        </p15:guide>
        <p15:guide id="27" pos="1135">
          <p15:clr>
            <a:srgbClr val="FBAE40"/>
          </p15:clr>
        </p15:guide>
        <p15:guide id="28" pos="1328">
          <p15:clr>
            <a:srgbClr val="FBAE40"/>
          </p15:clr>
        </p15:guide>
        <p15:guide id="29" pos="1522">
          <p15:clr>
            <a:srgbClr val="FBAE40"/>
          </p15:clr>
        </p15:guide>
        <p15:guide id="30" pos="1716">
          <p15:clr>
            <a:srgbClr val="FBAE40"/>
          </p15:clr>
        </p15:guide>
        <p15:guide id="31" pos="1911">
          <p15:clr>
            <a:srgbClr val="FBAE40"/>
          </p15:clr>
        </p15:guide>
        <p15:guide id="32" pos="2104">
          <p15:clr>
            <a:srgbClr val="FBAE40"/>
          </p15:clr>
        </p15:guide>
        <p15:guide id="33" pos="2298">
          <p15:clr>
            <a:srgbClr val="FBAE40"/>
          </p15:clr>
        </p15:guide>
        <p15:guide id="34" pos="2492">
          <p15:clr>
            <a:srgbClr val="FBAE40"/>
          </p15:clr>
        </p15:guide>
        <p15:guide id="35" pos="2686">
          <p15:clr>
            <a:srgbClr val="FBAE40"/>
          </p15:clr>
        </p15:guide>
        <p15:guide id="36" pos="2880">
          <p15:clr>
            <a:srgbClr val="FBAE40"/>
          </p15:clr>
        </p15:guide>
        <p15:guide id="37" pos="3074">
          <p15:clr>
            <a:srgbClr val="FBAE40"/>
          </p15:clr>
        </p15:guide>
        <p15:guide id="38" pos="3268">
          <p15:clr>
            <a:srgbClr val="FBAE40"/>
          </p15:clr>
        </p15:guide>
        <p15:guide id="39" pos="3462">
          <p15:clr>
            <a:srgbClr val="FBAE40"/>
          </p15:clr>
        </p15:guide>
        <p15:guide id="40" pos="3656">
          <p15:clr>
            <a:srgbClr val="FBAE40"/>
          </p15:clr>
        </p15:guide>
        <p15:guide id="41" pos="3849">
          <p15:clr>
            <a:srgbClr val="FBAE40"/>
          </p15:clr>
        </p15:guide>
        <p15:guide id="42" pos="4044">
          <p15:clr>
            <a:srgbClr val="FBAE40"/>
          </p15:clr>
        </p15:guide>
        <p15:guide id="43" pos="4238">
          <p15:clr>
            <a:srgbClr val="FBAE40"/>
          </p15:clr>
        </p15:guide>
        <p15:guide id="44" pos="4432">
          <p15:clr>
            <a:srgbClr val="FBAE40"/>
          </p15:clr>
        </p15:guide>
        <p15:guide id="45" pos="4625">
          <p15:clr>
            <a:srgbClr val="FBAE40"/>
          </p15:clr>
        </p15:guide>
        <p15:guide id="46" pos="4819">
          <p15:clr>
            <a:srgbClr val="FBAE40"/>
          </p15:clr>
        </p15:guide>
        <p15:guide id="47" pos="5013">
          <p15:clr>
            <a:srgbClr val="FBAE40"/>
          </p15:clr>
        </p15:guide>
        <p15:guide id="48" pos="5208">
          <p15:clr>
            <a:srgbClr val="FBAE40"/>
          </p15:clr>
        </p15:guide>
        <p15:guide id="49" pos="5402">
          <p15:clr>
            <a:srgbClr val="FBAE40"/>
          </p15:clr>
        </p15:guide>
        <p15:guide id="50" pos="559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lajd końcowy">
    <p:spTree>
      <p:nvGrpSpPr>
        <p:cNvPr id="1" name=""/>
        <p:cNvGrpSpPr/>
        <p:nvPr/>
      </p:nvGrpSpPr>
      <p:grpSpPr>
        <a:xfrm>
          <a:off x="0" y="0"/>
          <a:ext cx="0" cy="0"/>
          <a:chOff x="0" y="0"/>
          <a:chExt cx="0" cy="0"/>
        </a:xfrm>
      </p:grpSpPr>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156570" y="2"/>
            <a:ext cx="9866013" cy="4895951"/>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 name="connsiteX0" fmla="*/ 0 w 8640763"/>
              <a:gd name="connsiteY0" fmla="*/ 0 h 5221288"/>
              <a:gd name="connsiteX1" fmla="*/ 8640763 w 8640763"/>
              <a:gd name="connsiteY1" fmla="*/ 0 h 5221288"/>
              <a:gd name="connsiteX2" fmla="*/ 8640763 w 8640763"/>
              <a:gd name="connsiteY2" fmla="*/ 4500563 h 5221288"/>
              <a:gd name="connsiteX3" fmla="*/ 1443576 w 8640763"/>
              <a:gd name="connsiteY3" fmla="*/ 4369045 h 5221288"/>
              <a:gd name="connsiteX4" fmla="*/ 1439863 w 8640763"/>
              <a:gd name="connsiteY4" fmla="*/ 5221288 h 5221288"/>
              <a:gd name="connsiteX5" fmla="*/ 0 w 8640763"/>
              <a:gd name="connsiteY5" fmla="*/ 5221288 h 5221288"/>
              <a:gd name="connsiteX6" fmla="*/ 0 w 8640763"/>
              <a:gd name="connsiteY6" fmla="*/ 0 h 5221288"/>
              <a:gd name="connsiteX0" fmla="*/ 0 w 8640763"/>
              <a:gd name="connsiteY0" fmla="*/ 0 h 5221288"/>
              <a:gd name="connsiteX1" fmla="*/ 8640763 w 8640763"/>
              <a:gd name="connsiteY1" fmla="*/ 0 h 5221288"/>
              <a:gd name="connsiteX2" fmla="*/ 8629626 w 8640763"/>
              <a:gd name="connsiteY2" fmla="*/ 4359975 h 5221288"/>
              <a:gd name="connsiteX3" fmla="*/ 1443576 w 8640763"/>
              <a:gd name="connsiteY3" fmla="*/ 4369045 h 5221288"/>
              <a:gd name="connsiteX4" fmla="*/ 1439863 w 8640763"/>
              <a:gd name="connsiteY4" fmla="*/ 5221288 h 5221288"/>
              <a:gd name="connsiteX5" fmla="*/ 0 w 8640763"/>
              <a:gd name="connsiteY5" fmla="*/ 5221288 h 5221288"/>
              <a:gd name="connsiteX6" fmla="*/ 0 w 8640763"/>
              <a:gd name="connsiteY6" fmla="*/ 0 h 5221288"/>
              <a:gd name="connsiteX0" fmla="*/ 0 w 8640763"/>
              <a:gd name="connsiteY0" fmla="*/ 0 h 5231492"/>
              <a:gd name="connsiteX1" fmla="*/ 8640763 w 8640763"/>
              <a:gd name="connsiteY1" fmla="*/ 0 h 5231492"/>
              <a:gd name="connsiteX2" fmla="*/ 8629626 w 8640763"/>
              <a:gd name="connsiteY2" fmla="*/ 4359975 h 5231492"/>
              <a:gd name="connsiteX3" fmla="*/ 1443576 w 8640763"/>
              <a:gd name="connsiteY3" fmla="*/ 4369045 h 5231492"/>
              <a:gd name="connsiteX4" fmla="*/ 1439863 w 8640763"/>
              <a:gd name="connsiteY4" fmla="*/ 5231492 h 5231492"/>
              <a:gd name="connsiteX5" fmla="*/ 0 w 8640763"/>
              <a:gd name="connsiteY5" fmla="*/ 5221288 h 5231492"/>
              <a:gd name="connsiteX6" fmla="*/ 0 w 8640763"/>
              <a:gd name="connsiteY6" fmla="*/ 0 h 5231492"/>
              <a:gd name="connsiteX0" fmla="*/ 0 w 8640763"/>
              <a:gd name="connsiteY0" fmla="*/ 0 h 5231492"/>
              <a:gd name="connsiteX1" fmla="*/ 8640763 w 8640763"/>
              <a:gd name="connsiteY1" fmla="*/ 0 h 5231492"/>
              <a:gd name="connsiteX2" fmla="*/ 8629626 w 8640763"/>
              <a:gd name="connsiteY2" fmla="*/ 4359975 h 5231492"/>
              <a:gd name="connsiteX3" fmla="*/ 1443576 w 8640763"/>
              <a:gd name="connsiteY3" fmla="*/ 4369045 h 5231492"/>
              <a:gd name="connsiteX4" fmla="*/ 1439863 w 8640763"/>
              <a:gd name="connsiteY4" fmla="*/ 5231492 h 5231492"/>
              <a:gd name="connsiteX5" fmla="*/ 8353 w 8640763"/>
              <a:gd name="connsiteY5" fmla="*/ 5211085 h 5231492"/>
              <a:gd name="connsiteX6" fmla="*/ 0 w 8640763"/>
              <a:gd name="connsiteY6" fmla="*/ 0 h 5231492"/>
              <a:gd name="connsiteX0" fmla="*/ 0 w 8640763"/>
              <a:gd name="connsiteY0" fmla="*/ 0 h 5240109"/>
              <a:gd name="connsiteX1" fmla="*/ 8640763 w 8640763"/>
              <a:gd name="connsiteY1" fmla="*/ 0 h 5240109"/>
              <a:gd name="connsiteX2" fmla="*/ 8629626 w 8640763"/>
              <a:gd name="connsiteY2" fmla="*/ 4359975 h 5240109"/>
              <a:gd name="connsiteX3" fmla="*/ 1443576 w 8640763"/>
              <a:gd name="connsiteY3" fmla="*/ 4369045 h 5240109"/>
              <a:gd name="connsiteX4" fmla="*/ 1439863 w 8640763"/>
              <a:gd name="connsiteY4" fmla="*/ 5231492 h 5240109"/>
              <a:gd name="connsiteX5" fmla="*/ 8353 w 8640763"/>
              <a:gd name="connsiteY5" fmla="*/ 5240109 h 5240109"/>
              <a:gd name="connsiteX6" fmla="*/ 0 w 8640763"/>
              <a:gd name="connsiteY6" fmla="*/ 0 h 5240109"/>
              <a:gd name="connsiteX0" fmla="*/ 0 w 8640763"/>
              <a:gd name="connsiteY0" fmla="*/ 0 h 5232853"/>
              <a:gd name="connsiteX1" fmla="*/ 8640763 w 8640763"/>
              <a:gd name="connsiteY1" fmla="*/ 0 h 5232853"/>
              <a:gd name="connsiteX2" fmla="*/ 8629626 w 8640763"/>
              <a:gd name="connsiteY2" fmla="*/ 4359975 h 5232853"/>
              <a:gd name="connsiteX3" fmla="*/ 1443576 w 8640763"/>
              <a:gd name="connsiteY3" fmla="*/ 4369045 h 5232853"/>
              <a:gd name="connsiteX4" fmla="*/ 1439863 w 8640763"/>
              <a:gd name="connsiteY4" fmla="*/ 5231492 h 5232853"/>
              <a:gd name="connsiteX5" fmla="*/ 8353 w 8640763"/>
              <a:gd name="connsiteY5" fmla="*/ 5232853 h 5232853"/>
              <a:gd name="connsiteX6" fmla="*/ 0 w 8640763"/>
              <a:gd name="connsiteY6" fmla="*/ 0 h 5232853"/>
              <a:gd name="connsiteX0" fmla="*/ 0 w 8640763"/>
              <a:gd name="connsiteY0" fmla="*/ 0 h 5232853"/>
              <a:gd name="connsiteX1" fmla="*/ 8640763 w 8640763"/>
              <a:gd name="connsiteY1" fmla="*/ 0 h 5232853"/>
              <a:gd name="connsiteX2" fmla="*/ 8629626 w 8640763"/>
              <a:gd name="connsiteY2" fmla="*/ 4359975 h 5232853"/>
              <a:gd name="connsiteX3" fmla="*/ 1443576 w 8640763"/>
              <a:gd name="connsiteY3" fmla="*/ 4369045 h 5232853"/>
              <a:gd name="connsiteX4" fmla="*/ 1439863 w 8640763"/>
              <a:gd name="connsiteY4" fmla="*/ 5231492 h 5232853"/>
              <a:gd name="connsiteX5" fmla="*/ 8353 w 8640763"/>
              <a:gd name="connsiteY5" fmla="*/ 5232853 h 5232853"/>
              <a:gd name="connsiteX6" fmla="*/ 0 w 8640763"/>
              <a:gd name="connsiteY6" fmla="*/ 0 h 5232853"/>
              <a:gd name="connsiteX0" fmla="*/ 0 w 8640763"/>
              <a:gd name="connsiteY0" fmla="*/ 0 h 5249632"/>
              <a:gd name="connsiteX1" fmla="*/ 8640763 w 8640763"/>
              <a:gd name="connsiteY1" fmla="*/ 0 h 5249632"/>
              <a:gd name="connsiteX2" fmla="*/ 8629626 w 8640763"/>
              <a:gd name="connsiteY2" fmla="*/ 4359975 h 5249632"/>
              <a:gd name="connsiteX3" fmla="*/ 1443576 w 8640763"/>
              <a:gd name="connsiteY3" fmla="*/ 4369045 h 5249632"/>
              <a:gd name="connsiteX4" fmla="*/ 1449764 w 8640763"/>
              <a:gd name="connsiteY4" fmla="*/ 5249632 h 5249632"/>
              <a:gd name="connsiteX5" fmla="*/ 8353 w 8640763"/>
              <a:gd name="connsiteY5" fmla="*/ 5232853 h 5249632"/>
              <a:gd name="connsiteX6" fmla="*/ 0 w 8640763"/>
              <a:gd name="connsiteY6" fmla="*/ 0 h 5249632"/>
              <a:gd name="connsiteX0" fmla="*/ 0 w 8640763"/>
              <a:gd name="connsiteY0" fmla="*/ 0 h 5250993"/>
              <a:gd name="connsiteX1" fmla="*/ 8640763 w 8640763"/>
              <a:gd name="connsiteY1" fmla="*/ 0 h 5250993"/>
              <a:gd name="connsiteX2" fmla="*/ 8629626 w 8640763"/>
              <a:gd name="connsiteY2" fmla="*/ 4359975 h 5250993"/>
              <a:gd name="connsiteX3" fmla="*/ 1443576 w 8640763"/>
              <a:gd name="connsiteY3" fmla="*/ 4369045 h 5250993"/>
              <a:gd name="connsiteX4" fmla="*/ 1449764 w 8640763"/>
              <a:gd name="connsiteY4" fmla="*/ 5249632 h 5250993"/>
              <a:gd name="connsiteX5" fmla="*/ 3404 w 8640763"/>
              <a:gd name="connsiteY5" fmla="*/ 5250993 h 5250993"/>
              <a:gd name="connsiteX6" fmla="*/ 0 w 8640763"/>
              <a:gd name="connsiteY6" fmla="*/ 0 h 5250993"/>
              <a:gd name="connsiteX0" fmla="*/ 0 w 8640763"/>
              <a:gd name="connsiteY0" fmla="*/ 0 h 5250993"/>
              <a:gd name="connsiteX1" fmla="*/ 8640763 w 8640763"/>
              <a:gd name="connsiteY1" fmla="*/ 0 h 5250993"/>
              <a:gd name="connsiteX2" fmla="*/ 8629626 w 8640763"/>
              <a:gd name="connsiteY2" fmla="*/ 4359975 h 5250993"/>
              <a:gd name="connsiteX3" fmla="*/ 1443576 w 8640763"/>
              <a:gd name="connsiteY3" fmla="*/ 4369045 h 5250993"/>
              <a:gd name="connsiteX4" fmla="*/ 1443824 w 8640763"/>
              <a:gd name="connsiteY4" fmla="*/ 5242376 h 5250993"/>
              <a:gd name="connsiteX5" fmla="*/ 3404 w 8640763"/>
              <a:gd name="connsiteY5" fmla="*/ 5250993 h 5250993"/>
              <a:gd name="connsiteX6" fmla="*/ 0 w 8640763"/>
              <a:gd name="connsiteY6" fmla="*/ 0 h 5250993"/>
              <a:gd name="connsiteX0" fmla="*/ 8843 w 8649606"/>
              <a:gd name="connsiteY0" fmla="*/ 0 h 5242376"/>
              <a:gd name="connsiteX1" fmla="*/ 8649606 w 8649606"/>
              <a:gd name="connsiteY1" fmla="*/ 0 h 5242376"/>
              <a:gd name="connsiteX2" fmla="*/ 8638469 w 8649606"/>
              <a:gd name="connsiteY2" fmla="*/ 4359975 h 5242376"/>
              <a:gd name="connsiteX3" fmla="*/ 1452419 w 8649606"/>
              <a:gd name="connsiteY3" fmla="*/ 4369045 h 5242376"/>
              <a:gd name="connsiteX4" fmla="*/ 1452667 w 8649606"/>
              <a:gd name="connsiteY4" fmla="*/ 5242376 h 5242376"/>
              <a:gd name="connsiteX5" fmla="*/ 367 w 8649606"/>
              <a:gd name="connsiteY5" fmla="*/ 5236481 h 5242376"/>
              <a:gd name="connsiteX6" fmla="*/ 8843 w 8649606"/>
              <a:gd name="connsiteY6" fmla="*/ 0 h 5242376"/>
              <a:gd name="connsiteX0" fmla="*/ 8843 w 8649606"/>
              <a:gd name="connsiteY0" fmla="*/ 0 h 5250993"/>
              <a:gd name="connsiteX1" fmla="*/ 8649606 w 8649606"/>
              <a:gd name="connsiteY1" fmla="*/ 0 h 5250993"/>
              <a:gd name="connsiteX2" fmla="*/ 8638469 w 8649606"/>
              <a:gd name="connsiteY2" fmla="*/ 4359975 h 5250993"/>
              <a:gd name="connsiteX3" fmla="*/ 1452419 w 8649606"/>
              <a:gd name="connsiteY3" fmla="*/ 4369045 h 5250993"/>
              <a:gd name="connsiteX4" fmla="*/ 1452667 w 8649606"/>
              <a:gd name="connsiteY4" fmla="*/ 5242376 h 5250993"/>
              <a:gd name="connsiteX5" fmla="*/ 367 w 8649606"/>
              <a:gd name="connsiteY5" fmla="*/ 5250993 h 5250993"/>
              <a:gd name="connsiteX6" fmla="*/ 8843 w 8649606"/>
              <a:gd name="connsiteY6" fmla="*/ 0 h 5250993"/>
              <a:gd name="connsiteX0" fmla="*/ 11268 w 8652031"/>
              <a:gd name="connsiteY0" fmla="*/ 0 h 5250993"/>
              <a:gd name="connsiteX1" fmla="*/ 8652031 w 8652031"/>
              <a:gd name="connsiteY1" fmla="*/ 0 h 5250993"/>
              <a:gd name="connsiteX2" fmla="*/ 8640894 w 8652031"/>
              <a:gd name="connsiteY2" fmla="*/ 4359975 h 5250993"/>
              <a:gd name="connsiteX3" fmla="*/ 1454844 w 8652031"/>
              <a:gd name="connsiteY3" fmla="*/ 4369045 h 5250993"/>
              <a:gd name="connsiteX4" fmla="*/ 1455092 w 8652031"/>
              <a:gd name="connsiteY4" fmla="*/ 5242376 h 5250993"/>
              <a:gd name="connsiteX5" fmla="*/ 317 w 8652031"/>
              <a:gd name="connsiteY5" fmla="*/ 5250993 h 5250993"/>
              <a:gd name="connsiteX6" fmla="*/ 11268 w 8652031"/>
              <a:gd name="connsiteY6" fmla="*/ 0 h 5250993"/>
              <a:gd name="connsiteX0" fmla="*/ 11268 w 8652031"/>
              <a:gd name="connsiteY0" fmla="*/ 0 h 5244947"/>
              <a:gd name="connsiteX1" fmla="*/ 8652031 w 8652031"/>
              <a:gd name="connsiteY1" fmla="*/ 0 h 5244947"/>
              <a:gd name="connsiteX2" fmla="*/ 8640894 w 8652031"/>
              <a:gd name="connsiteY2" fmla="*/ 4359975 h 5244947"/>
              <a:gd name="connsiteX3" fmla="*/ 1454844 w 8652031"/>
              <a:gd name="connsiteY3" fmla="*/ 4369045 h 5244947"/>
              <a:gd name="connsiteX4" fmla="*/ 1455092 w 8652031"/>
              <a:gd name="connsiteY4" fmla="*/ 5242376 h 5244947"/>
              <a:gd name="connsiteX5" fmla="*/ 317 w 8652031"/>
              <a:gd name="connsiteY5" fmla="*/ 5244947 h 5244947"/>
              <a:gd name="connsiteX6" fmla="*/ 11268 w 8652031"/>
              <a:gd name="connsiteY6" fmla="*/ 0 h 524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2031" h="5244947">
                <a:moveTo>
                  <a:pt x="11268" y="0"/>
                </a:moveTo>
                <a:lnTo>
                  <a:pt x="8652031" y="0"/>
                </a:lnTo>
                <a:cubicBezTo>
                  <a:pt x="8648319" y="1453325"/>
                  <a:pt x="8644606" y="2906650"/>
                  <a:pt x="8640894" y="4359975"/>
                </a:cubicBezTo>
                <a:lnTo>
                  <a:pt x="1454844" y="4369045"/>
                </a:lnTo>
                <a:cubicBezTo>
                  <a:pt x="1453606" y="4653126"/>
                  <a:pt x="1456330" y="4958295"/>
                  <a:pt x="1455092" y="5242376"/>
                </a:cubicBezTo>
                <a:lnTo>
                  <a:pt x="317" y="5244947"/>
                </a:lnTo>
                <a:cubicBezTo>
                  <a:pt x="-2467" y="3507919"/>
                  <a:pt x="14052" y="1737028"/>
                  <a:pt x="11268" y="0"/>
                </a:cubicBez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endParaRPr lang="pl-PL" dirty="0"/>
          </a:p>
        </p:txBody>
      </p:sp>
      <p:sp>
        <p:nvSpPr>
          <p:cNvPr id="12" name="Prostokąt 11">
            <a:extLst>
              <a:ext uri="{FF2B5EF4-FFF2-40B4-BE49-F238E27FC236}">
                <a16:creationId xmlns:a16="http://schemas.microsoft.com/office/drawing/2014/main" id="{F8E39A3A-22D6-B8ED-2F58-16F69704FFAA}"/>
              </a:ext>
            </a:extLst>
          </p:cNvPr>
          <p:cNvSpPr/>
          <p:nvPr/>
        </p:nvSpPr>
        <p:spPr>
          <a:xfrm>
            <a:off x="2811311" y="4066749"/>
            <a:ext cx="9380691" cy="16486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79"/>
          </a:p>
        </p:txBody>
      </p:sp>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3311691" y="4997163"/>
            <a:ext cx="8620387" cy="640083"/>
          </a:xfrm>
        </p:spPr>
        <p:txBody>
          <a:bodyPr/>
          <a:lstStyle/>
          <a:p>
            <a:r>
              <a:rPr lang="pl-PL"/>
              <a:t>Kliknij, aby edytować styl</a:t>
            </a:r>
            <a:endParaRPr lang="pl-PL" dirty="0"/>
          </a:p>
        </p:txBody>
      </p:sp>
      <p:pic>
        <p:nvPicPr>
          <p:cNvPr id="13" name="Obraz 12">
            <a:extLst>
              <a:ext uri="{FF2B5EF4-FFF2-40B4-BE49-F238E27FC236}">
                <a16:creationId xmlns:a16="http://schemas.microsoft.com/office/drawing/2014/main" id="{9997DB1B-7AEA-45AB-A95E-349DEBEE2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311" y="4066749"/>
            <a:ext cx="4516563" cy="832380"/>
          </a:xfrm>
          <a:prstGeom prst="rect">
            <a:avLst/>
          </a:prstGeom>
        </p:spPr>
      </p:pic>
      <p:pic>
        <p:nvPicPr>
          <p:cNvPr id="4" name="Obraz 3">
            <a:extLst>
              <a:ext uri="{FF2B5EF4-FFF2-40B4-BE49-F238E27FC236}">
                <a16:creationId xmlns:a16="http://schemas.microsoft.com/office/drawing/2014/main" id="{8DDFCA33-630C-E5F6-0600-6FB918B9A5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7481" y="5799537"/>
            <a:ext cx="10044189" cy="1058461"/>
          </a:xfrm>
          <a:prstGeom prst="rect">
            <a:avLst/>
          </a:prstGeom>
        </p:spPr>
      </p:pic>
    </p:spTree>
    <p:extLst>
      <p:ext uri="{BB962C8B-B14F-4D97-AF65-F5344CB8AC3E}">
        <p14:creationId xmlns:p14="http://schemas.microsoft.com/office/powerpoint/2010/main" val="391871509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30" name="Prostokąt 29">
            <a:extLst>
              <a:ext uri="{FF2B5EF4-FFF2-40B4-BE49-F238E27FC236}">
                <a16:creationId xmlns:a16="http://schemas.microsoft.com/office/drawing/2014/main" id="{C0CA1683-BBD7-49B1-A28E-B898DDE62117}"/>
              </a:ext>
            </a:extLst>
          </p:cNvPr>
          <p:cNvSpPr/>
          <p:nvPr/>
        </p:nvSpPr>
        <p:spPr>
          <a:xfrm>
            <a:off x="1" y="0"/>
            <a:ext cx="5685979" cy="26249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79"/>
          </a:p>
        </p:txBody>
      </p:sp>
      <p:sp>
        <p:nvSpPr>
          <p:cNvPr id="9" name="Prostokąt 8">
            <a:extLst>
              <a:ext uri="{FF2B5EF4-FFF2-40B4-BE49-F238E27FC236}">
                <a16:creationId xmlns:a16="http://schemas.microsoft.com/office/drawing/2014/main" id="{A63EBD56-4A88-4F5C-BEAF-A33740721C44}"/>
              </a:ext>
            </a:extLst>
          </p:cNvPr>
          <p:cNvSpPr/>
          <p:nvPr/>
        </p:nvSpPr>
        <p:spPr>
          <a:xfrm>
            <a:off x="1169419" y="1799461"/>
            <a:ext cx="9853164" cy="3915965"/>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79"/>
          </a:p>
        </p:txBody>
      </p:sp>
      <p:sp>
        <p:nvSpPr>
          <p:cNvPr id="2" name="Title 1"/>
          <p:cNvSpPr>
            <a:spLocks noGrp="1"/>
          </p:cNvSpPr>
          <p:nvPr>
            <p:ph type="ctrTitle"/>
          </p:nvPr>
        </p:nvSpPr>
        <p:spPr>
          <a:xfrm>
            <a:off x="1580332" y="2785255"/>
            <a:ext cx="9031400" cy="986800"/>
          </a:xfrm>
        </p:spPr>
        <p:txBody>
          <a:bodyPr anchor="t" anchorCtr="0">
            <a:normAutofit/>
          </a:bodyPr>
          <a:lstStyle>
            <a:lvl1pPr algn="l">
              <a:lnSpc>
                <a:spcPts val="3629"/>
              </a:lnSpc>
              <a:defRPr sz="2903"/>
            </a:lvl1pPr>
          </a:lstStyle>
          <a:p>
            <a:r>
              <a:rPr lang="pl-PL"/>
              <a:t>Kliknij, aby edytować styl</a:t>
            </a:r>
            <a:endParaRPr lang="en-US" dirty="0"/>
          </a:p>
        </p:txBody>
      </p:sp>
      <p:sp>
        <p:nvSpPr>
          <p:cNvPr id="3" name="Subtitle 2"/>
          <p:cNvSpPr>
            <a:spLocks noGrp="1"/>
          </p:cNvSpPr>
          <p:nvPr>
            <p:ph type="subTitle" idx="1"/>
          </p:nvPr>
        </p:nvSpPr>
        <p:spPr>
          <a:xfrm>
            <a:off x="1580346" y="4410533"/>
            <a:ext cx="9031311" cy="979756"/>
          </a:xfrm>
        </p:spPr>
        <p:txBody>
          <a:bodyPr>
            <a:normAutofit/>
          </a:bodyPr>
          <a:lstStyle>
            <a:lvl1pPr marL="0" indent="0" algn="l">
              <a:lnSpc>
                <a:spcPts val="3175"/>
              </a:lnSpc>
              <a:buNone/>
              <a:defRPr sz="2540" b="1">
                <a:solidFill>
                  <a:schemeClr val="tx2"/>
                </a:solidFill>
              </a:defRPr>
            </a:lvl1pPr>
            <a:lvl2pPr marL="457193" indent="0" algn="ctr">
              <a:buNone/>
              <a:defRPr sz="2000"/>
            </a:lvl2pPr>
            <a:lvl3pPr marL="914382" indent="0" algn="ctr">
              <a:buNone/>
              <a:defRPr sz="1800"/>
            </a:lvl3pPr>
            <a:lvl4pPr marL="1371575" indent="0" algn="ctr">
              <a:buNone/>
              <a:defRPr sz="1600"/>
            </a:lvl4pPr>
            <a:lvl5pPr marL="1828766" indent="0" algn="ctr">
              <a:buNone/>
              <a:defRPr sz="1600"/>
            </a:lvl5pPr>
            <a:lvl6pPr marL="2285958" indent="0" algn="ctr">
              <a:buNone/>
              <a:defRPr sz="1600"/>
            </a:lvl6pPr>
            <a:lvl7pPr marL="2743149" indent="0" algn="ctr">
              <a:buNone/>
              <a:defRPr sz="1600"/>
            </a:lvl7pPr>
            <a:lvl8pPr marL="3200341" indent="0" algn="ctr">
              <a:buNone/>
              <a:defRPr sz="1600"/>
            </a:lvl8pPr>
            <a:lvl9pPr marL="3657533"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8968959" y="490243"/>
            <a:ext cx="2052383" cy="316709"/>
          </a:xfrm>
          <a:prstGeom prst="rect">
            <a:avLst/>
          </a:prstGeom>
        </p:spPr>
        <p:txBody>
          <a:bodyPr lIns="0" tIns="0" rIns="0" bIns="0"/>
          <a:lstStyle>
            <a:lvl1pPr algn="r">
              <a:lnSpc>
                <a:spcPts val="1633"/>
              </a:lnSpc>
              <a:defRPr sz="1271">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18.11.2025</a:t>
            </a:fld>
            <a:endParaRPr lang="pl-PL" dirty="0"/>
          </a:p>
        </p:txBody>
      </p:sp>
      <p:pic>
        <p:nvPicPr>
          <p:cNvPr id="6" name="Obraz 5">
            <a:extLst>
              <a:ext uri="{FF2B5EF4-FFF2-40B4-BE49-F238E27FC236}">
                <a16:creationId xmlns:a16="http://schemas.microsoft.com/office/drawing/2014/main" id="{039E0742-6ADE-F448-8437-7F591E1D07FA}"/>
              </a:ext>
            </a:extLst>
          </p:cNvPr>
          <p:cNvPicPr>
            <a:picLocks noChangeAspect="1"/>
          </p:cNvPicPr>
          <p:nvPr/>
        </p:nvPicPr>
        <p:blipFill>
          <a:blip r:embed="rId2" cstate="print">
            <a:alphaModFix amt="55000"/>
            <a:extLst>
              <a:ext uri="{28A0092B-C50C-407E-A947-70E740481C1C}">
                <a14:useLocalDpi xmlns:a14="http://schemas.microsoft.com/office/drawing/2010/main" val="0"/>
              </a:ext>
            </a:extLst>
          </a:blip>
          <a:stretch>
            <a:fillRect/>
          </a:stretch>
        </p:blipFill>
        <p:spPr>
          <a:xfrm>
            <a:off x="536768" y="1099736"/>
            <a:ext cx="457200" cy="4572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p:nvPicPr>
        <p:blipFill>
          <a:blip r:embed="rId3" cstate="print">
            <a:alphaModFix amt="55000"/>
            <a:extLst>
              <a:ext uri="{28A0092B-C50C-407E-A947-70E740481C1C}">
                <a14:useLocalDpi xmlns:a14="http://schemas.microsoft.com/office/drawing/2010/main" val="0"/>
              </a:ext>
            </a:extLst>
          </a:blip>
          <a:stretch>
            <a:fillRect/>
          </a:stretch>
        </p:blipFill>
        <p:spPr>
          <a:xfrm>
            <a:off x="1349232" y="466071"/>
            <a:ext cx="457200" cy="4572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p:nvPicPr>
        <p:blipFill>
          <a:blip r:embed="rId4" cstate="print">
            <a:alphaModFix amt="55000"/>
            <a:extLst>
              <a:ext uri="{28A0092B-C50C-407E-A947-70E740481C1C}">
                <a14:useLocalDpi xmlns:a14="http://schemas.microsoft.com/office/drawing/2010/main" val="0"/>
              </a:ext>
            </a:extLst>
          </a:blip>
          <a:stretch>
            <a:fillRect/>
          </a:stretch>
        </p:blipFill>
        <p:spPr>
          <a:xfrm>
            <a:off x="1366635" y="1099736"/>
            <a:ext cx="457200" cy="4572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p:nvPicPr>
        <p:blipFill>
          <a:blip r:embed="rId5" cstate="print">
            <a:alphaModFix amt="55000"/>
            <a:extLst>
              <a:ext uri="{28A0092B-C50C-407E-A947-70E740481C1C}">
                <a14:useLocalDpi xmlns:a14="http://schemas.microsoft.com/office/drawing/2010/main" val="0"/>
              </a:ext>
            </a:extLst>
          </a:blip>
          <a:stretch>
            <a:fillRect/>
          </a:stretch>
        </p:blipFill>
        <p:spPr>
          <a:xfrm>
            <a:off x="4656747" y="459195"/>
            <a:ext cx="457200" cy="4572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p:nvPicPr>
        <p:blipFill>
          <a:blip r:embed="rId6" cstate="print">
            <a:alphaModFix amt="55000"/>
            <a:extLst>
              <a:ext uri="{28A0092B-C50C-407E-A947-70E740481C1C}">
                <a14:useLocalDpi xmlns:a14="http://schemas.microsoft.com/office/drawing/2010/main" val="0"/>
              </a:ext>
            </a:extLst>
          </a:blip>
          <a:stretch>
            <a:fillRect/>
          </a:stretch>
        </p:blipFill>
        <p:spPr>
          <a:xfrm>
            <a:off x="527381" y="466069"/>
            <a:ext cx="457200" cy="4572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p:nvPicPr>
        <p:blipFill>
          <a:blip r:embed="rId7" cstate="print">
            <a:alphaModFix amt="55000"/>
            <a:extLst>
              <a:ext uri="{28A0092B-C50C-407E-A947-70E740481C1C}">
                <a14:useLocalDpi xmlns:a14="http://schemas.microsoft.com/office/drawing/2010/main" val="0"/>
              </a:ext>
            </a:extLst>
          </a:blip>
          <a:stretch>
            <a:fillRect/>
          </a:stretch>
        </p:blipFill>
        <p:spPr>
          <a:xfrm>
            <a:off x="2191972" y="1109228"/>
            <a:ext cx="457200" cy="4572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p:nvPicPr>
        <p:blipFill>
          <a:blip r:embed="rId8" cstate="print">
            <a:alphaModFix amt="55000"/>
            <a:extLst>
              <a:ext uri="{28A0092B-C50C-407E-A947-70E740481C1C}">
                <a14:useLocalDpi xmlns:a14="http://schemas.microsoft.com/office/drawing/2010/main" val="0"/>
              </a:ext>
            </a:extLst>
          </a:blip>
          <a:stretch>
            <a:fillRect/>
          </a:stretch>
        </p:blipFill>
        <p:spPr>
          <a:xfrm>
            <a:off x="3001985" y="463984"/>
            <a:ext cx="457200" cy="4572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p:nvPicPr>
        <p:blipFill>
          <a:blip r:embed="rId9" cstate="print">
            <a:alphaModFix amt="55000"/>
            <a:extLst>
              <a:ext uri="{28A0092B-C50C-407E-A947-70E740481C1C}">
                <a14:useLocalDpi xmlns:a14="http://schemas.microsoft.com/office/drawing/2010/main" val="0"/>
              </a:ext>
            </a:extLst>
          </a:blip>
          <a:stretch>
            <a:fillRect/>
          </a:stretch>
        </p:blipFill>
        <p:spPr>
          <a:xfrm>
            <a:off x="3825724" y="456456"/>
            <a:ext cx="457200" cy="4572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p:nvPicPr>
        <p:blipFill>
          <a:blip r:embed="rId10" cstate="print">
            <a:alphaModFix amt="55000"/>
            <a:extLst>
              <a:ext uri="{28A0092B-C50C-407E-A947-70E740481C1C}">
                <a14:useLocalDpi xmlns:a14="http://schemas.microsoft.com/office/drawing/2010/main" val="0"/>
              </a:ext>
            </a:extLst>
          </a:blip>
          <a:stretch>
            <a:fillRect/>
          </a:stretch>
        </p:blipFill>
        <p:spPr>
          <a:xfrm>
            <a:off x="2178245" y="452669"/>
            <a:ext cx="457200" cy="4572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p:nvPicPr>
        <p:blipFill>
          <a:blip r:embed="rId11" cstate="print">
            <a:alphaModFix amt="55000"/>
            <a:extLst>
              <a:ext uri="{28A0092B-C50C-407E-A947-70E740481C1C}">
                <a14:useLocalDpi xmlns:a14="http://schemas.microsoft.com/office/drawing/2010/main" val="0"/>
              </a:ext>
            </a:extLst>
          </a:blip>
          <a:stretch>
            <a:fillRect/>
          </a:stretch>
        </p:blipFill>
        <p:spPr>
          <a:xfrm>
            <a:off x="3823197" y="1106649"/>
            <a:ext cx="457200" cy="4572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p:nvPicPr>
        <p:blipFill>
          <a:blip r:embed="rId12" cstate="print">
            <a:alphaModFix amt="55000"/>
            <a:extLst>
              <a:ext uri="{28A0092B-C50C-407E-A947-70E740481C1C}">
                <a14:useLocalDpi xmlns:a14="http://schemas.microsoft.com/office/drawing/2010/main" val="0"/>
              </a:ext>
            </a:extLst>
          </a:blip>
          <a:stretch>
            <a:fillRect/>
          </a:stretch>
        </p:blipFill>
        <p:spPr>
          <a:xfrm>
            <a:off x="4656551" y="1105345"/>
            <a:ext cx="457200" cy="4572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p:nvPicPr>
        <p:blipFill>
          <a:blip r:embed="rId13" cstate="print">
            <a:alphaModFix amt="55000"/>
            <a:extLst>
              <a:ext uri="{28A0092B-C50C-407E-A947-70E740481C1C}">
                <a14:useLocalDpi xmlns:a14="http://schemas.microsoft.com/office/drawing/2010/main" val="0"/>
              </a:ext>
            </a:extLst>
          </a:blip>
          <a:stretch>
            <a:fillRect/>
          </a:stretch>
        </p:blipFill>
        <p:spPr>
          <a:xfrm>
            <a:off x="3001985" y="1105345"/>
            <a:ext cx="457200" cy="457200"/>
          </a:xfrm>
          <a:prstGeom prst="rect">
            <a:avLst/>
          </a:prstGeom>
        </p:spPr>
      </p:pic>
      <p:pic>
        <p:nvPicPr>
          <p:cNvPr id="32" name="Obraz 31">
            <a:extLst>
              <a:ext uri="{FF2B5EF4-FFF2-40B4-BE49-F238E27FC236}">
                <a16:creationId xmlns:a16="http://schemas.microsoft.com/office/drawing/2014/main" id="{A2E34B4B-2F98-4123-BCC4-081E05CD7DB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69417" y="1790613"/>
            <a:ext cx="4516563" cy="832380"/>
          </a:xfrm>
          <a:prstGeom prst="rect">
            <a:avLst/>
          </a:prstGeom>
        </p:spPr>
      </p:pic>
      <p:pic>
        <p:nvPicPr>
          <p:cNvPr id="7" name="Obraz 6" descr="Obraz zawierający tekst, Czcionka, zrzut ekranu, Grafika">
            <a:extLst>
              <a:ext uri="{FF2B5EF4-FFF2-40B4-BE49-F238E27FC236}">
                <a16:creationId xmlns:a16="http://schemas.microsoft.com/office/drawing/2014/main" id="{10F89939-FD9B-F78C-14CC-C8A59713487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610384" y="923515"/>
            <a:ext cx="2410958" cy="541959"/>
          </a:xfrm>
          <a:prstGeom prst="rect">
            <a:avLst/>
          </a:prstGeom>
        </p:spPr>
      </p:pic>
      <p:pic>
        <p:nvPicPr>
          <p:cNvPr id="10" name="Obraz 9">
            <a:extLst>
              <a:ext uri="{FF2B5EF4-FFF2-40B4-BE49-F238E27FC236}">
                <a16:creationId xmlns:a16="http://schemas.microsoft.com/office/drawing/2014/main" id="{9E598749-C160-B9FA-86C1-E0883DDD2C3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73905" y="5799539"/>
            <a:ext cx="10044189" cy="1058461"/>
          </a:xfrm>
          <a:prstGeom prst="rect">
            <a:avLst/>
          </a:prstGeom>
        </p:spPr>
      </p:pic>
    </p:spTree>
    <p:extLst>
      <p:ext uri="{BB962C8B-B14F-4D97-AF65-F5344CB8AC3E}">
        <p14:creationId xmlns:p14="http://schemas.microsoft.com/office/powerpoint/2010/main" val="4171043020"/>
      </p:ext>
    </p:extLst>
  </p:cSld>
  <p:clrMapOvr>
    <a:masterClrMapping/>
  </p:clrMapOvr>
  <p:hf hdr="0" ftr="0" dt="0"/>
  <p:extLst>
    <p:ext uri="{DCECCB84-F9BA-43D5-87BE-67443E8EF086}">
      <p15:sldGuideLst xmlns:p15="http://schemas.microsoft.com/office/powerpoint/2012/main">
        <p15:guide id="1" pos="165">
          <p15:clr>
            <a:srgbClr val="FBAE40"/>
          </p15:clr>
        </p15:guide>
        <p15:guide id="2" orient="horz" pos="77">
          <p15:clr>
            <a:srgbClr val="FBAE40"/>
          </p15:clr>
        </p15:guide>
        <p15:guide id="3" orient="horz" pos="1620">
          <p15:clr>
            <a:srgbClr val="FBAE40"/>
          </p15:clr>
        </p15:guide>
        <p15:guide id="4" orient="horz" pos="231">
          <p15:clr>
            <a:srgbClr val="FBAE40"/>
          </p15:clr>
        </p15:guide>
        <p15:guide id="5" orient="horz" pos="386">
          <p15:clr>
            <a:srgbClr val="FBAE40"/>
          </p15:clr>
        </p15:guide>
        <p15:guide id="6" orient="horz" pos="540">
          <p15:clr>
            <a:srgbClr val="FBAE40"/>
          </p15:clr>
        </p15:guide>
        <p15:guide id="7" orient="horz" pos="694">
          <p15:clr>
            <a:srgbClr val="FBAE40"/>
          </p15:clr>
        </p15:guide>
        <p15:guide id="8" orient="horz" pos="848">
          <p15:clr>
            <a:srgbClr val="FBAE40"/>
          </p15:clr>
        </p15:guide>
        <p15:guide id="9" orient="horz" pos="1003">
          <p15:clr>
            <a:srgbClr val="FBAE40"/>
          </p15:clr>
        </p15:guide>
        <p15:guide id="10" orient="horz" pos="1157">
          <p15:clr>
            <a:srgbClr val="FBAE40"/>
          </p15:clr>
        </p15:guide>
        <p15:guide id="11" orient="horz" pos="1311">
          <p15:clr>
            <a:srgbClr val="FBAE40"/>
          </p15:clr>
        </p15:guide>
        <p15:guide id="12" orient="horz" pos="1466">
          <p15:clr>
            <a:srgbClr val="FBAE40"/>
          </p15:clr>
        </p15:guide>
        <p15:guide id="13" orient="horz" pos="1774">
          <p15:clr>
            <a:srgbClr val="FBAE40"/>
          </p15:clr>
        </p15:guide>
        <p15:guide id="14" orient="horz" pos="1929">
          <p15:clr>
            <a:srgbClr val="FBAE40"/>
          </p15:clr>
        </p15:guide>
        <p15:guide id="15" orient="horz" pos="2083">
          <p15:clr>
            <a:srgbClr val="FBAE40"/>
          </p15:clr>
        </p15:guide>
        <p15:guide id="16" orient="horz" pos="2237">
          <p15:clr>
            <a:srgbClr val="FBAE40"/>
          </p15:clr>
        </p15:guide>
        <p15:guide id="17" orient="horz" pos="2392">
          <p15:clr>
            <a:srgbClr val="FBAE40"/>
          </p15:clr>
        </p15:guide>
        <p15:guide id="18" orient="horz" pos="2546">
          <p15:clr>
            <a:srgbClr val="FBAE40"/>
          </p15:clr>
        </p15:guide>
        <p15:guide id="19" orient="horz" pos="2700">
          <p15:clr>
            <a:srgbClr val="FBAE40"/>
          </p15:clr>
        </p15:guide>
        <p15:guide id="20" orient="horz" pos="2854">
          <p15:clr>
            <a:srgbClr val="FBAE40"/>
          </p15:clr>
        </p15:guide>
        <p15:guide id="21" orient="horz" pos="3009">
          <p15:clr>
            <a:srgbClr val="FBAE40"/>
          </p15:clr>
        </p15:guide>
        <p15:guide id="22" orient="horz" pos="3163">
          <p15:clr>
            <a:srgbClr val="FBAE40"/>
          </p15:clr>
        </p15:guide>
        <p15:guide id="23" pos="358">
          <p15:clr>
            <a:srgbClr val="FBAE40"/>
          </p15:clr>
        </p15:guide>
        <p15:guide id="24" pos="552">
          <p15:clr>
            <a:srgbClr val="FBAE40"/>
          </p15:clr>
        </p15:guide>
        <p15:guide id="25" pos="747">
          <p15:clr>
            <a:srgbClr val="FBAE40"/>
          </p15:clr>
        </p15:guide>
        <p15:guide id="26" pos="941">
          <p15:clr>
            <a:srgbClr val="FBAE40"/>
          </p15:clr>
        </p15:guide>
        <p15:guide id="27" pos="1135">
          <p15:clr>
            <a:srgbClr val="FBAE40"/>
          </p15:clr>
        </p15:guide>
        <p15:guide id="28" pos="1328">
          <p15:clr>
            <a:srgbClr val="FBAE40"/>
          </p15:clr>
        </p15:guide>
        <p15:guide id="29" pos="1522">
          <p15:clr>
            <a:srgbClr val="FBAE40"/>
          </p15:clr>
        </p15:guide>
        <p15:guide id="30" pos="1716">
          <p15:clr>
            <a:srgbClr val="FBAE40"/>
          </p15:clr>
        </p15:guide>
        <p15:guide id="31" pos="1911">
          <p15:clr>
            <a:srgbClr val="FBAE40"/>
          </p15:clr>
        </p15:guide>
        <p15:guide id="32" pos="2104">
          <p15:clr>
            <a:srgbClr val="FBAE40"/>
          </p15:clr>
        </p15:guide>
        <p15:guide id="33" pos="2298">
          <p15:clr>
            <a:srgbClr val="FBAE40"/>
          </p15:clr>
        </p15:guide>
        <p15:guide id="34" pos="2492">
          <p15:clr>
            <a:srgbClr val="FBAE40"/>
          </p15:clr>
        </p15:guide>
        <p15:guide id="35" pos="2686">
          <p15:clr>
            <a:srgbClr val="FBAE40"/>
          </p15:clr>
        </p15:guide>
        <p15:guide id="36" pos="2880">
          <p15:clr>
            <a:srgbClr val="FBAE40"/>
          </p15:clr>
        </p15:guide>
        <p15:guide id="37" pos="3074">
          <p15:clr>
            <a:srgbClr val="FBAE40"/>
          </p15:clr>
        </p15:guide>
        <p15:guide id="38" pos="3268">
          <p15:clr>
            <a:srgbClr val="FBAE40"/>
          </p15:clr>
        </p15:guide>
        <p15:guide id="39" pos="3462">
          <p15:clr>
            <a:srgbClr val="FBAE40"/>
          </p15:clr>
        </p15:guide>
        <p15:guide id="40" pos="3656">
          <p15:clr>
            <a:srgbClr val="FBAE40"/>
          </p15:clr>
        </p15:guide>
        <p15:guide id="41" pos="3849">
          <p15:clr>
            <a:srgbClr val="FBAE40"/>
          </p15:clr>
        </p15:guide>
        <p15:guide id="42" pos="4044">
          <p15:clr>
            <a:srgbClr val="FBAE40"/>
          </p15:clr>
        </p15:guide>
        <p15:guide id="43" pos="4238">
          <p15:clr>
            <a:srgbClr val="FBAE40"/>
          </p15:clr>
        </p15:guide>
        <p15:guide id="44" pos="4432">
          <p15:clr>
            <a:srgbClr val="FBAE40"/>
          </p15:clr>
        </p15:guide>
        <p15:guide id="45" pos="4625">
          <p15:clr>
            <a:srgbClr val="FBAE40"/>
          </p15:clr>
        </p15:guide>
        <p15:guide id="46" pos="4819">
          <p15:clr>
            <a:srgbClr val="FBAE40"/>
          </p15:clr>
        </p15:guide>
        <p15:guide id="47" pos="5013">
          <p15:clr>
            <a:srgbClr val="FBAE40"/>
          </p15:clr>
        </p15:guide>
        <p15:guide id="48" pos="5208">
          <p15:clr>
            <a:srgbClr val="FBAE40"/>
          </p15:clr>
        </p15:guide>
        <p15:guide id="49" pos="5402">
          <p15:clr>
            <a:srgbClr val="FBAE40"/>
          </p15:clr>
        </p15:guide>
        <p15:guide id="50" pos="559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lajd tytułowy (krótki tytuł)">
    <p:bg>
      <p:bgRef idx="1001">
        <a:schemeClr val="bg1"/>
      </p:bgRef>
    </p:bg>
    <p:spTree>
      <p:nvGrpSpPr>
        <p:cNvPr id="1" name=""/>
        <p:cNvGrpSpPr/>
        <p:nvPr/>
      </p:nvGrpSpPr>
      <p:grpSpPr>
        <a:xfrm>
          <a:off x="0" y="0"/>
          <a:ext cx="0" cy="0"/>
          <a:chOff x="0" y="0"/>
          <a:chExt cx="0" cy="0"/>
        </a:xfrm>
      </p:grpSpPr>
      <p:sp>
        <p:nvSpPr>
          <p:cNvPr id="17" name="Symbol zastępczy obrazu 8">
            <a:extLst>
              <a:ext uri="{FF2B5EF4-FFF2-40B4-BE49-F238E27FC236}">
                <a16:creationId xmlns:a16="http://schemas.microsoft.com/office/drawing/2014/main" id="{5DB7025B-8E3D-400F-9C76-C0A26B301144}"/>
              </a:ext>
            </a:extLst>
          </p:cNvPr>
          <p:cNvSpPr>
            <a:spLocks noGrp="1"/>
          </p:cNvSpPr>
          <p:nvPr>
            <p:ph type="pic" sz="quarter" idx="11"/>
          </p:nvPr>
        </p:nvSpPr>
        <p:spPr>
          <a:xfrm>
            <a:off x="12035" y="12543"/>
            <a:ext cx="7801096" cy="491638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 name="connsiteX0" fmla="*/ 0 w 6835775"/>
              <a:gd name="connsiteY0" fmla="*/ 0 h 4859338"/>
              <a:gd name="connsiteX1" fmla="*/ 6835775 w 6835775"/>
              <a:gd name="connsiteY1" fmla="*/ 0 h 4859338"/>
              <a:gd name="connsiteX2" fmla="*/ 6835775 w 6835775"/>
              <a:gd name="connsiteY2" fmla="*/ 4500563 h 4859338"/>
              <a:gd name="connsiteX3" fmla="*/ 2176475 w 6835775"/>
              <a:gd name="connsiteY3" fmla="*/ 4232329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249635 h 4859338"/>
              <a:gd name="connsiteX3" fmla="*/ 2176475 w 6835775"/>
              <a:gd name="connsiteY3" fmla="*/ 4232329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249635 h 4859338"/>
              <a:gd name="connsiteX3" fmla="*/ 2162707 w 6835775"/>
              <a:gd name="connsiteY3" fmla="*/ 4111191 h 4859338"/>
              <a:gd name="connsiteX4" fmla="*/ 2155824 w 6835775"/>
              <a:gd name="connsiteY4" fmla="*/ 4859338 h 4859338"/>
              <a:gd name="connsiteX5" fmla="*/ 0 w 6835775"/>
              <a:gd name="connsiteY5" fmla="*/ 4859338 h 4859338"/>
              <a:gd name="connsiteX6" fmla="*/ 0 w 6835775"/>
              <a:gd name="connsiteY6" fmla="*/ 0 h 4859338"/>
              <a:gd name="connsiteX0" fmla="*/ 0 w 6836438"/>
              <a:gd name="connsiteY0" fmla="*/ 0 h 4859338"/>
              <a:gd name="connsiteX1" fmla="*/ 6835775 w 6836438"/>
              <a:gd name="connsiteY1" fmla="*/ 0 h 4859338"/>
              <a:gd name="connsiteX2" fmla="*/ 6835776 w 6836438"/>
              <a:gd name="connsiteY2" fmla="*/ 4145802 h 4859338"/>
              <a:gd name="connsiteX3" fmla="*/ 2162707 w 6836438"/>
              <a:gd name="connsiteY3" fmla="*/ 4111191 h 4859338"/>
              <a:gd name="connsiteX4" fmla="*/ 2155824 w 6836438"/>
              <a:gd name="connsiteY4" fmla="*/ 4859338 h 4859338"/>
              <a:gd name="connsiteX5" fmla="*/ 0 w 6836438"/>
              <a:gd name="connsiteY5" fmla="*/ 4859338 h 4859338"/>
              <a:gd name="connsiteX6" fmla="*/ 0 w 6836438"/>
              <a:gd name="connsiteY6" fmla="*/ 0 h 4859338"/>
              <a:gd name="connsiteX0" fmla="*/ 0 w 6836438"/>
              <a:gd name="connsiteY0" fmla="*/ 0 h 4859338"/>
              <a:gd name="connsiteX1" fmla="*/ 6835775 w 6836438"/>
              <a:gd name="connsiteY1" fmla="*/ 0 h 4859338"/>
              <a:gd name="connsiteX2" fmla="*/ 6835776 w 6836438"/>
              <a:gd name="connsiteY2" fmla="*/ 4145802 h 4859338"/>
              <a:gd name="connsiteX3" fmla="*/ 2176475 w 6836438"/>
              <a:gd name="connsiteY3" fmla="*/ 4059275 h 4859338"/>
              <a:gd name="connsiteX4" fmla="*/ 2155824 w 6836438"/>
              <a:gd name="connsiteY4" fmla="*/ 4859338 h 4859338"/>
              <a:gd name="connsiteX5" fmla="*/ 0 w 6836438"/>
              <a:gd name="connsiteY5" fmla="*/ 4859338 h 4859338"/>
              <a:gd name="connsiteX6" fmla="*/ 0 w 6836438"/>
              <a:gd name="connsiteY6" fmla="*/ 0 h 4859338"/>
              <a:gd name="connsiteX0" fmla="*/ 0 w 6836438"/>
              <a:gd name="connsiteY0" fmla="*/ 0 h 4859338"/>
              <a:gd name="connsiteX1" fmla="*/ 6835775 w 6836438"/>
              <a:gd name="connsiteY1" fmla="*/ 0 h 4859338"/>
              <a:gd name="connsiteX2" fmla="*/ 6835776 w 6836438"/>
              <a:gd name="connsiteY2" fmla="*/ 4145802 h 4859338"/>
              <a:gd name="connsiteX3" fmla="*/ 2162707 w 6836438"/>
              <a:gd name="connsiteY3" fmla="*/ 4059275 h 4859338"/>
              <a:gd name="connsiteX4" fmla="*/ 2155824 w 6836438"/>
              <a:gd name="connsiteY4" fmla="*/ 4859338 h 4859338"/>
              <a:gd name="connsiteX5" fmla="*/ 0 w 6836438"/>
              <a:gd name="connsiteY5" fmla="*/ 4859338 h 4859338"/>
              <a:gd name="connsiteX6" fmla="*/ 0 w 6836438"/>
              <a:gd name="connsiteY6" fmla="*/ 0 h 4859338"/>
              <a:gd name="connsiteX0" fmla="*/ 0 w 6835775"/>
              <a:gd name="connsiteY0" fmla="*/ 0 h 4859338"/>
              <a:gd name="connsiteX1" fmla="*/ 6835775 w 6835775"/>
              <a:gd name="connsiteY1" fmla="*/ 0 h 4859338"/>
              <a:gd name="connsiteX2" fmla="*/ 6828892 w 6835775"/>
              <a:gd name="connsiteY2" fmla="*/ 4076581 h 4859338"/>
              <a:gd name="connsiteX3" fmla="*/ 2162707 w 6835775"/>
              <a:gd name="connsiteY3" fmla="*/ 405927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050623 h 4859338"/>
              <a:gd name="connsiteX3" fmla="*/ 2162707 w 6835775"/>
              <a:gd name="connsiteY3" fmla="*/ 405927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050623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35011 w 6835775"/>
              <a:gd name="connsiteY2" fmla="*/ 4119845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35011 w 6835775"/>
              <a:gd name="connsiteY2" fmla="*/ 4119845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35011 w 6835775"/>
              <a:gd name="connsiteY2" fmla="*/ 4119846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98126"/>
              <a:gd name="connsiteX1" fmla="*/ 6835775 w 6835775"/>
              <a:gd name="connsiteY1" fmla="*/ 0 h 4898126"/>
              <a:gd name="connsiteX2" fmla="*/ 6835011 w 6835775"/>
              <a:gd name="connsiteY2" fmla="*/ 4119846 h 4898126"/>
              <a:gd name="connsiteX3" fmla="*/ 2168826 w 6835775"/>
              <a:gd name="connsiteY3" fmla="*/ 4120805 h 4898126"/>
              <a:gd name="connsiteX4" fmla="*/ 2259079 w 6835775"/>
              <a:gd name="connsiteY4" fmla="*/ 4898126 h 4898126"/>
              <a:gd name="connsiteX5" fmla="*/ 0 w 6835775"/>
              <a:gd name="connsiteY5" fmla="*/ 4859338 h 4898126"/>
              <a:gd name="connsiteX6" fmla="*/ 0 w 6835775"/>
              <a:gd name="connsiteY6" fmla="*/ 0 h 4898126"/>
              <a:gd name="connsiteX0" fmla="*/ 0 w 6835775"/>
              <a:gd name="connsiteY0" fmla="*/ 0 h 4898126"/>
              <a:gd name="connsiteX1" fmla="*/ 6835775 w 6835775"/>
              <a:gd name="connsiteY1" fmla="*/ 0 h 4898126"/>
              <a:gd name="connsiteX2" fmla="*/ 6835011 w 6835775"/>
              <a:gd name="connsiteY2" fmla="*/ 4119846 h 4898126"/>
              <a:gd name="connsiteX3" fmla="*/ 2258314 w 6835775"/>
              <a:gd name="connsiteY3" fmla="*/ 4130502 h 4898126"/>
              <a:gd name="connsiteX4" fmla="*/ 2259079 w 6835775"/>
              <a:gd name="connsiteY4" fmla="*/ 4898126 h 4898126"/>
              <a:gd name="connsiteX5" fmla="*/ 0 w 6835775"/>
              <a:gd name="connsiteY5" fmla="*/ 4859338 h 4898126"/>
              <a:gd name="connsiteX6" fmla="*/ 0 w 6835775"/>
              <a:gd name="connsiteY6" fmla="*/ 0 h 4898126"/>
              <a:gd name="connsiteX0" fmla="*/ 0 w 6835775"/>
              <a:gd name="connsiteY0" fmla="*/ 0 h 4898126"/>
              <a:gd name="connsiteX1" fmla="*/ 6835775 w 6835775"/>
              <a:gd name="connsiteY1" fmla="*/ 0 h 4898126"/>
              <a:gd name="connsiteX2" fmla="*/ 6835011 w 6835775"/>
              <a:gd name="connsiteY2" fmla="*/ 4119846 h 4898126"/>
              <a:gd name="connsiteX3" fmla="*/ 2265198 w 6835775"/>
              <a:gd name="connsiteY3" fmla="*/ 4072319 h 4898126"/>
              <a:gd name="connsiteX4" fmla="*/ 2259079 w 6835775"/>
              <a:gd name="connsiteY4" fmla="*/ 4898126 h 4898126"/>
              <a:gd name="connsiteX5" fmla="*/ 0 w 6835775"/>
              <a:gd name="connsiteY5" fmla="*/ 4859338 h 4898126"/>
              <a:gd name="connsiteX6" fmla="*/ 0 w 6835775"/>
              <a:gd name="connsiteY6" fmla="*/ 0 h 4898126"/>
              <a:gd name="connsiteX0" fmla="*/ 0 w 6842219"/>
              <a:gd name="connsiteY0" fmla="*/ 0 h 4898126"/>
              <a:gd name="connsiteX1" fmla="*/ 6835775 w 6842219"/>
              <a:gd name="connsiteY1" fmla="*/ 0 h 4898126"/>
              <a:gd name="connsiteX2" fmla="*/ 6841895 w 6842219"/>
              <a:gd name="connsiteY2" fmla="*/ 4061663 h 4898126"/>
              <a:gd name="connsiteX3" fmla="*/ 2265198 w 6842219"/>
              <a:gd name="connsiteY3" fmla="*/ 4072319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61663 h 4898126"/>
              <a:gd name="connsiteX3" fmla="*/ 2258314 w 6842219"/>
              <a:gd name="connsiteY3" fmla="*/ 4023835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51966 h 4898126"/>
              <a:gd name="connsiteX3" fmla="*/ 2258314 w 6842219"/>
              <a:gd name="connsiteY3" fmla="*/ 4023835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13178 h 4898126"/>
              <a:gd name="connsiteX3" fmla="*/ 2258314 w 6842219"/>
              <a:gd name="connsiteY3" fmla="*/ 4023835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13178 h 4898126"/>
              <a:gd name="connsiteX3" fmla="*/ 2244548 w 6842219"/>
              <a:gd name="connsiteY3" fmla="*/ 4082018 h 4898126"/>
              <a:gd name="connsiteX4" fmla="*/ 2259079 w 6842219"/>
              <a:gd name="connsiteY4" fmla="*/ 4898126 h 4898126"/>
              <a:gd name="connsiteX5" fmla="*/ 0 w 6842219"/>
              <a:gd name="connsiteY5" fmla="*/ 4859338 h 4898126"/>
              <a:gd name="connsiteX6" fmla="*/ 0 w 6842219"/>
              <a:gd name="connsiteY6" fmla="*/ 0 h 4898126"/>
              <a:gd name="connsiteX0" fmla="*/ 0 w 6869529"/>
              <a:gd name="connsiteY0" fmla="*/ 0 h 4898126"/>
              <a:gd name="connsiteX1" fmla="*/ 6835775 w 6869529"/>
              <a:gd name="connsiteY1" fmla="*/ 0 h 4898126"/>
              <a:gd name="connsiteX2" fmla="*/ 6869430 w 6869529"/>
              <a:gd name="connsiteY2" fmla="*/ 4090754 h 4898126"/>
              <a:gd name="connsiteX3" fmla="*/ 2244548 w 6869529"/>
              <a:gd name="connsiteY3" fmla="*/ 4082018 h 4898126"/>
              <a:gd name="connsiteX4" fmla="*/ 2259079 w 6869529"/>
              <a:gd name="connsiteY4" fmla="*/ 4898126 h 4898126"/>
              <a:gd name="connsiteX5" fmla="*/ 0 w 6869529"/>
              <a:gd name="connsiteY5" fmla="*/ 4859338 h 4898126"/>
              <a:gd name="connsiteX6" fmla="*/ 0 w 6869529"/>
              <a:gd name="connsiteY6" fmla="*/ 0 h 4898126"/>
              <a:gd name="connsiteX0" fmla="*/ 0 w 6869529"/>
              <a:gd name="connsiteY0" fmla="*/ 0 h 4907822"/>
              <a:gd name="connsiteX1" fmla="*/ 6835775 w 6869529"/>
              <a:gd name="connsiteY1" fmla="*/ 0 h 4907822"/>
              <a:gd name="connsiteX2" fmla="*/ 6869430 w 6869529"/>
              <a:gd name="connsiteY2" fmla="*/ 4090754 h 4907822"/>
              <a:gd name="connsiteX3" fmla="*/ 2244548 w 6869529"/>
              <a:gd name="connsiteY3" fmla="*/ 4082018 h 4907822"/>
              <a:gd name="connsiteX4" fmla="*/ 2245312 w 6869529"/>
              <a:gd name="connsiteY4" fmla="*/ 4907822 h 4907822"/>
              <a:gd name="connsiteX5" fmla="*/ 0 w 6869529"/>
              <a:gd name="connsiteY5" fmla="*/ 4859338 h 4907822"/>
              <a:gd name="connsiteX6" fmla="*/ 0 w 6869529"/>
              <a:gd name="connsiteY6" fmla="*/ 0 h 4907822"/>
              <a:gd name="connsiteX0" fmla="*/ 0 w 6869529"/>
              <a:gd name="connsiteY0" fmla="*/ 0 h 4917518"/>
              <a:gd name="connsiteX1" fmla="*/ 6835775 w 6869529"/>
              <a:gd name="connsiteY1" fmla="*/ 0 h 4917518"/>
              <a:gd name="connsiteX2" fmla="*/ 6869430 w 6869529"/>
              <a:gd name="connsiteY2" fmla="*/ 4090754 h 4917518"/>
              <a:gd name="connsiteX3" fmla="*/ 2244548 w 6869529"/>
              <a:gd name="connsiteY3" fmla="*/ 4082018 h 4917518"/>
              <a:gd name="connsiteX4" fmla="*/ 2245312 w 6869529"/>
              <a:gd name="connsiteY4" fmla="*/ 4917518 h 4917518"/>
              <a:gd name="connsiteX5" fmla="*/ 0 w 6869529"/>
              <a:gd name="connsiteY5" fmla="*/ 4859338 h 4917518"/>
              <a:gd name="connsiteX6" fmla="*/ 0 w 6869529"/>
              <a:gd name="connsiteY6" fmla="*/ 0 h 4917518"/>
              <a:gd name="connsiteX0" fmla="*/ 0 w 6869529"/>
              <a:gd name="connsiteY0" fmla="*/ 0 h 4917518"/>
              <a:gd name="connsiteX1" fmla="*/ 6835775 w 6869529"/>
              <a:gd name="connsiteY1" fmla="*/ 0 h 4917518"/>
              <a:gd name="connsiteX2" fmla="*/ 6869430 w 6869529"/>
              <a:gd name="connsiteY2" fmla="*/ 4090754 h 4917518"/>
              <a:gd name="connsiteX3" fmla="*/ 2244548 w 6869529"/>
              <a:gd name="connsiteY3" fmla="*/ 4082018 h 4917518"/>
              <a:gd name="connsiteX4" fmla="*/ 2245312 w 6869529"/>
              <a:gd name="connsiteY4" fmla="*/ 4917518 h 4917518"/>
              <a:gd name="connsiteX5" fmla="*/ 0 w 6869529"/>
              <a:gd name="connsiteY5" fmla="*/ 4859338 h 4917518"/>
              <a:gd name="connsiteX6" fmla="*/ 0 w 6869529"/>
              <a:gd name="connsiteY6" fmla="*/ 0 h 4917518"/>
              <a:gd name="connsiteX0" fmla="*/ 0 w 6869529"/>
              <a:gd name="connsiteY0" fmla="*/ 0 h 4883040"/>
              <a:gd name="connsiteX1" fmla="*/ 6835775 w 6869529"/>
              <a:gd name="connsiteY1" fmla="*/ 0 h 4883040"/>
              <a:gd name="connsiteX2" fmla="*/ 6869430 w 6869529"/>
              <a:gd name="connsiteY2" fmla="*/ 4090754 h 4883040"/>
              <a:gd name="connsiteX3" fmla="*/ 2244548 w 6869529"/>
              <a:gd name="connsiteY3" fmla="*/ 4082018 h 4883040"/>
              <a:gd name="connsiteX4" fmla="*/ 2245312 w 6869529"/>
              <a:gd name="connsiteY4" fmla="*/ 4883040 h 4883040"/>
              <a:gd name="connsiteX5" fmla="*/ 0 w 6869529"/>
              <a:gd name="connsiteY5" fmla="*/ 4859338 h 4883040"/>
              <a:gd name="connsiteX6" fmla="*/ 0 w 6869529"/>
              <a:gd name="connsiteY6" fmla="*/ 0 h 4883040"/>
              <a:gd name="connsiteX0" fmla="*/ 0 w 6869529"/>
              <a:gd name="connsiteY0" fmla="*/ 0 h 4871547"/>
              <a:gd name="connsiteX1" fmla="*/ 6835775 w 6869529"/>
              <a:gd name="connsiteY1" fmla="*/ 0 h 4871547"/>
              <a:gd name="connsiteX2" fmla="*/ 6869430 w 6869529"/>
              <a:gd name="connsiteY2" fmla="*/ 4090754 h 4871547"/>
              <a:gd name="connsiteX3" fmla="*/ 2244548 w 6869529"/>
              <a:gd name="connsiteY3" fmla="*/ 4082018 h 4871547"/>
              <a:gd name="connsiteX4" fmla="*/ 2245312 w 6869529"/>
              <a:gd name="connsiteY4" fmla="*/ 4871547 h 4871547"/>
              <a:gd name="connsiteX5" fmla="*/ 0 w 6869529"/>
              <a:gd name="connsiteY5" fmla="*/ 4859338 h 4871547"/>
              <a:gd name="connsiteX6" fmla="*/ 0 w 6869529"/>
              <a:gd name="connsiteY6" fmla="*/ 0 h 4871547"/>
              <a:gd name="connsiteX0" fmla="*/ 0 w 6869529"/>
              <a:gd name="connsiteY0" fmla="*/ 0 h 4859338"/>
              <a:gd name="connsiteX1" fmla="*/ 6835775 w 6869529"/>
              <a:gd name="connsiteY1" fmla="*/ 0 h 4859338"/>
              <a:gd name="connsiteX2" fmla="*/ 6869430 w 6869529"/>
              <a:gd name="connsiteY2" fmla="*/ 4090754 h 4859338"/>
              <a:gd name="connsiteX3" fmla="*/ 2244548 w 6869529"/>
              <a:gd name="connsiteY3" fmla="*/ 4082018 h 4859338"/>
              <a:gd name="connsiteX4" fmla="*/ 2241233 w 6869529"/>
              <a:gd name="connsiteY4" fmla="*/ 4842815 h 4859338"/>
              <a:gd name="connsiteX5" fmla="*/ 0 w 6869529"/>
              <a:gd name="connsiteY5" fmla="*/ 4859338 h 4859338"/>
              <a:gd name="connsiteX6" fmla="*/ 0 w 6869529"/>
              <a:gd name="connsiteY6" fmla="*/ 0 h 4859338"/>
              <a:gd name="connsiteX0" fmla="*/ 0 w 6869529"/>
              <a:gd name="connsiteY0" fmla="*/ 0 h 4877294"/>
              <a:gd name="connsiteX1" fmla="*/ 6835775 w 6869529"/>
              <a:gd name="connsiteY1" fmla="*/ 0 h 4877294"/>
              <a:gd name="connsiteX2" fmla="*/ 6869430 w 6869529"/>
              <a:gd name="connsiteY2" fmla="*/ 4090754 h 4877294"/>
              <a:gd name="connsiteX3" fmla="*/ 2244548 w 6869529"/>
              <a:gd name="connsiteY3" fmla="*/ 4082018 h 4877294"/>
              <a:gd name="connsiteX4" fmla="*/ 2237154 w 6869529"/>
              <a:gd name="connsiteY4" fmla="*/ 4877294 h 4877294"/>
              <a:gd name="connsiteX5" fmla="*/ 0 w 6869529"/>
              <a:gd name="connsiteY5" fmla="*/ 4859338 h 4877294"/>
              <a:gd name="connsiteX6" fmla="*/ 0 w 6869529"/>
              <a:gd name="connsiteY6" fmla="*/ 0 h 4877294"/>
              <a:gd name="connsiteX0" fmla="*/ 0 w 6869529"/>
              <a:gd name="connsiteY0" fmla="*/ 0 h 4860055"/>
              <a:gd name="connsiteX1" fmla="*/ 6835775 w 6869529"/>
              <a:gd name="connsiteY1" fmla="*/ 0 h 4860055"/>
              <a:gd name="connsiteX2" fmla="*/ 6869430 w 6869529"/>
              <a:gd name="connsiteY2" fmla="*/ 4090754 h 4860055"/>
              <a:gd name="connsiteX3" fmla="*/ 2244548 w 6869529"/>
              <a:gd name="connsiteY3" fmla="*/ 4082018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56786 w 6869529"/>
              <a:gd name="connsiteY3" fmla="*/ 4093510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64944 w 6869529"/>
              <a:gd name="connsiteY3" fmla="*/ 4093510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60865 w 6869529"/>
              <a:gd name="connsiteY3" fmla="*/ 4087764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64944 w 6869529"/>
              <a:gd name="connsiteY3" fmla="*/ 4030301 h 4860055"/>
              <a:gd name="connsiteX4" fmla="*/ 2261629 w 6869529"/>
              <a:gd name="connsiteY4" fmla="*/ 4860055 h 4860055"/>
              <a:gd name="connsiteX5" fmla="*/ 0 w 6869529"/>
              <a:gd name="connsiteY5" fmla="*/ 4859338 h 4860055"/>
              <a:gd name="connsiteX6" fmla="*/ 0 w 6869529"/>
              <a:gd name="connsiteY6" fmla="*/ 0 h 4860055"/>
              <a:gd name="connsiteX0" fmla="*/ 0 w 6869530"/>
              <a:gd name="connsiteY0" fmla="*/ 0 h 4860055"/>
              <a:gd name="connsiteX1" fmla="*/ 6835775 w 6869530"/>
              <a:gd name="connsiteY1" fmla="*/ 0 h 4860055"/>
              <a:gd name="connsiteX2" fmla="*/ 6869431 w 6869530"/>
              <a:gd name="connsiteY2" fmla="*/ 4073515 h 4860055"/>
              <a:gd name="connsiteX3" fmla="*/ 2264944 w 6869530"/>
              <a:gd name="connsiteY3" fmla="*/ 4030301 h 4860055"/>
              <a:gd name="connsiteX4" fmla="*/ 2261629 w 6869530"/>
              <a:gd name="connsiteY4" fmla="*/ 4860055 h 4860055"/>
              <a:gd name="connsiteX5" fmla="*/ 0 w 6869530"/>
              <a:gd name="connsiteY5" fmla="*/ 4859338 h 4860055"/>
              <a:gd name="connsiteX6" fmla="*/ 0 w 6869530"/>
              <a:gd name="connsiteY6" fmla="*/ 0 h 4860055"/>
              <a:gd name="connsiteX0" fmla="*/ 0 w 6873601"/>
              <a:gd name="connsiteY0" fmla="*/ 0 h 4860055"/>
              <a:gd name="connsiteX1" fmla="*/ 6835775 w 6873601"/>
              <a:gd name="connsiteY1" fmla="*/ 0 h 4860055"/>
              <a:gd name="connsiteX2" fmla="*/ 6873511 w 6873601"/>
              <a:gd name="connsiteY2" fmla="*/ 4062022 h 4860055"/>
              <a:gd name="connsiteX3" fmla="*/ 2264944 w 6873601"/>
              <a:gd name="connsiteY3" fmla="*/ 4030301 h 4860055"/>
              <a:gd name="connsiteX4" fmla="*/ 2261629 w 6873601"/>
              <a:gd name="connsiteY4" fmla="*/ 4860055 h 4860055"/>
              <a:gd name="connsiteX5" fmla="*/ 0 w 6873601"/>
              <a:gd name="connsiteY5" fmla="*/ 4859338 h 4860055"/>
              <a:gd name="connsiteX6" fmla="*/ 0 w 6873601"/>
              <a:gd name="connsiteY6" fmla="*/ 0 h 4860055"/>
              <a:gd name="connsiteX0" fmla="*/ 0 w 6877673"/>
              <a:gd name="connsiteY0" fmla="*/ 0 h 4860055"/>
              <a:gd name="connsiteX1" fmla="*/ 6835775 w 6877673"/>
              <a:gd name="connsiteY1" fmla="*/ 0 h 4860055"/>
              <a:gd name="connsiteX2" fmla="*/ 6877591 w 6877673"/>
              <a:gd name="connsiteY2" fmla="*/ 4085007 h 4860055"/>
              <a:gd name="connsiteX3" fmla="*/ 2264944 w 6877673"/>
              <a:gd name="connsiteY3" fmla="*/ 4030301 h 4860055"/>
              <a:gd name="connsiteX4" fmla="*/ 2261629 w 6877673"/>
              <a:gd name="connsiteY4" fmla="*/ 4860055 h 4860055"/>
              <a:gd name="connsiteX5" fmla="*/ 0 w 6877673"/>
              <a:gd name="connsiteY5" fmla="*/ 4859338 h 4860055"/>
              <a:gd name="connsiteX6" fmla="*/ 0 w 6877673"/>
              <a:gd name="connsiteY6" fmla="*/ 0 h 4860055"/>
              <a:gd name="connsiteX0" fmla="*/ 0 w 6881745"/>
              <a:gd name="connsiteY0" fmla="*/ 0 h 4860055"/>
              <a:gd name="connsiteX1" fmla="*/ 6835775 w 6881745"/>
              <a:gd name="connsiteY1" fmla="*/ 0 h 4860055"/>
              <a:gd name="connsiteX2" fmla="*/ 6881670 w 6881745"/>
              <a:gd name="connsiteY2" fmla="*/ 4079260 h 4860055"/>
              <a:gd name="connsiteX3" fmla="*/ 2264944 w 6881745"/>
              <a:gd name="connsiteY3" fmla="*/ 4030301 h 4860055"/>
              <a:gd name="connsiteX4" fmla="*/ 2261629 w 6881745"/>
              <a:gd name="connsiteY4" fmla="*/ 4860055 h 4860055"/>
              <a:gd name="connsiteX5" fmla="*/ 0 w 6881745"/>
              <a:gd name="connsiteY5" fmla="*/ 4859338 h 4860055"/>
              <a:gd name="connsiteX6" fmla="*/ 0 w 6881745"/>
              <a:gd name="connsiteY6" fmla="*/ 0 h 4860055"/>
              <a:gd name="connsiteX0" fmla="*/ 0 w 6869531"/>
              <a:gd name="connsiteY0" fmla="*/ 0 h 4860055"/>
              <a:gd name="connsiteX1" fmla="*/ 6835775 w 6869531"/>
              <a:gd name="connsiteY1" fmla="*/ 0 h 4860055"/>
              <a:gd name="connsiteX2" fmla="*/ 6869432 w 6869531"/>
              <a:gd name="connsiteY2" fmla="*/ 4050527 h 4860055"/>
              <a:gd name="connsiteX3" fmla="*/ 2264944 w 6869531"/>
              <a:gd name="connsiteY3" fmla="*/ 4030301 h 4860055"/>
              <a:gd name="connsiteX4" fmla="*/ 2261629 w 6869531"/>
              <a:gd name="connsiteY4" fmla="*/ 4860055 h 4860055"/>
              <a:gd name="connsiteX5" fmla="*/ 0 w 6869531"/>
              <a:gd name="connsiteY5" fmla="*/ 4859338 h 4860055"/>
              <a:gd name="connsiteX6" fmla="*/ 0 w 6869531"/>
              <a:gd name="connsiteY6" fmla="*/ 0 h 4860055"/>
              <a:gd name="connsiteX0" fmla="*/ 0 w 6855816"/>
              <a:gd name="connsiteY0" fmla="*/ 0 h 4860055"/>
              <a:gd name="connsiteX1" fmla="*/ 6835775 w 6855816"/>
              <a:gd name="connsiteY1" fmla="*/ 0 h 4860055"/>
              <a:gd name="connsiteX2" fmla="*/ 6855665 w 6855816"/>
              <a:gd name="connsiteY2" fmla="*/ 4089315 h 4860055"/>
              <a:gd name="connsiteX3" fmla="*/ 2264944 w 6855816"/>
              <a:gd name="connsiteY3" fmla="*/ 4030301 h 4860055"/>
              <a:gd name="connsiteX4" fmla="*/ 2261629 w 6855816"/>
              <a:gd name="connsiteY4" fmla="*/ 4860055 h 4860055"/>
              <a:gd name="connsiteX5" fmla="*/ 0 w 6855816"/>
              <a:gd name="connsiteY5" fmla="*/ 4859338 h 4860055"/>
              <a:gd name="connsiteX6" fmla="*/ 0 w 6855816"/>
              <a:gd name="connsiteY6" fmla="*/ 0 h 4860055"/>
              <a:gd name="connsiteX0" fmla="*/ 0 w 6855817"/>
              <a:gd name="connsiteY0" fmla="*/ 0 h 4860055"/>
              <a:gd name="connsiteX1" fmla="*/ 6835775 w 6855817"/>
              <a:gd name="connsiteY1" fmla="*/ 0 h 4860055"/>
              <a:gd name="connsiteX2" fmla="*/ 6855666 w 6855817"/>
              <a:gd name="connsiteY2" fmla="*/ 4079618 h 4860055"/>
              <a:gd name="connsiteX3" fmla="*/ 2264944 w 6855817"/>
              <a:gd name="connsiteY3" fmla="*/ 4030301 h 4860055"/>
              <a:gd name="connsiteX4" fmla="*/ 2261629 w 6855817"/>
              <a:gd name="connsiteY4" fmla="*/ 4860055 h 4860055"/>
              <a:gd name="connsiteX5" fmla="*/ 0 w 6855817"/>
              <a:gd name="connsiteY5" fmla="*/ 4859338 h 4860055"/>
              <a:gd name="connsiteX6" fmla="*/ 0 w 6855817"/>
              <a:gd name="connsiteY6" fmla="*/ 0 h 4860055"/>
              <a:gd name="connsiteX0" fmla="*/ 0 w 6883275"/>
              <a:gd name="connsiteY0" fmla="*/ 0 h 4860055"/>
              <a:gd name="connsiteX1" fmla="*/ 6835775 w 6883275"/>
              <a:gd name="connsiteY1" fmla="*/ 0 h 4860055"/>
              <a:gd name="connsiteX2" fmla="*/ 6883202 w 6883275"/>
              <a:gd name="connsiteY2" fmla="*/ 4050527 h 4860055"/>
              <a:gd name="connsiteX3" fmla="*/ 2264944 w 6883275"/>
              <a:gd name="connsiteY3" fmla="*/ 4030301 h 4860055"/>
              <a:gd name="connsiteX4" fmla="*/ 2261629 w 6883275"/>
              <a:gd name="connsiteY4" fmla="*/ 4860055 h 4860055"/>
              <a:gd name="connsiteX5" fmla="*/ 0 w 6883275"/>
              <a:gd name="connsiteY5" fmla="*/ 4859338 h 4860055"/>
              <a:gd name="connsiteX6" fmla="*/ 0 w 6883275"/>
              <a:gd name="connsiteY6" fmla="*/ 0 h 4860055"/>
              <a:gd name="connsiteX0" fmla="*/ 0 w 6848989"/>
              <a:gd name="connsiteY0" fmla="*/ 0 h 4860055"/>
              <a:gd name="connsiteX1" fmla="*/ 6835775 w 6848989"/>
              <a:gd name="connsiteY1" fmla="*/ 0 h 4860055"/>
              <a:gd name="connsiteX2" fmla="*/ 6848783 w 6848989"/>
              <a:gd name="connsiteY2" fmla="*/ 4069921 h 4860055"/>
              <a:gd name="connsiteX3" fmla="*/ 2264944 w 6848989"/>
              <a:gd name="connsiteY3" fmla="*/ 4030301 h 4860055"/>
              <a:gd name="connsiteX4" fmla="*/ 2261629 w 6848989"/>
              <a:gd name="connsiteY4" fmla="*/ 4860055 h 4860055"/>
              <a:gd name="connsiteX5" fmla="*/ 0 w 6848989"/>
              <a:gd name="connsiteY5" fmla="*/ 4859338 h 4860055"/>
              <a:gd name="connsiteX6" fmla="*/ 0 w 6848989"/>
              <a:gd name="connsiteY6" fmla="*/ 0 h 4860055"/>
              <a:gd name="connsiteX0" fmla="*/ 0 w 6855818"/>
              <a:gd name="connsiteY0" fmla="*/ 0 h 4860055"/>
              <a:gd name="connsiteX1" fmla="*/ 6835775 w 6855818"/>
              <a:gd name="connsiteY1" fmla="*/ 0 h 4860055"/>
              <a:gd name="connsiteX2" fmla="*/ 6855667 w 6855818"/>
              <a:gd name="connsiteY2" fmla="*/ 4040830 h 4860055"/>
              <a:gd name="connsiteX3" fmla="*/ 2264944 w 6855818"/>
              <a:gd name="connsiteY3" fmla="*/ 4030301 h 4860055"/>
              <a:gd name="connsiteX4" fmla="*/ 2261629 w 6855818"/>
              <a:gd name="connsiteY4" fmla="*/ 4860055 h 4860055"/>
              <a:gd name="connsiteX5" fmla="*/ 0 w 6855818"/>
              <a:gd name="connsiteY5" fmla="*/ 4859338 h 4860055"/>
              <a:gd name="connsiteX6" fmla="*/ 0 w 6855818"/>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264944 w 6842225"/>
              <a:gd name="connsiteY3" fmla="*/ 4030301 h 4860055"/>
              <a:gd name="connsiteX4" fmla="*/ 2261629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264944 w 6842225"/>
              <a:gd name="connsiteY3" fmla="*/ 4030301 h 4860055"/>
              <a:gd name="connsiteX4" fmla="*/ 2309814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40666 w 6842225"/>
              <a:gd name="connsiteY3" fmla="*/ 4049279 h 4860055"/>
              <a:gd name="connsiteX4" fmla="*/ 2309814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13131 w 6842225"/>
              <a:gd name="connsiteY3" fmla="*/ 4049279 h 4860055"/>
              <a:gd name="connsiteX4" fmla="*/ 2309814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13131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20015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26134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47874 h 4860055"/>
              <a:gd name="connsiteX3" fmla="*/ 2326134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35775"/>
              <a:gd name="connsiteY0" fmla="*/ 0 h 4860055"/>
              <a:gd name="connsiteX1" fmla="*/ 6835775 w 6835775"/>
              <a:gd name="connsiteY1" fmla="*/ 0 h 4860055"/>
              <a:gd name="connsiteX2" fmla="*/ 5663990 w 6835775"/>
              <a:gd name="connsiteY2" fmla="*/ 4085937 h 4860055"/>
              <a:gd name="connsiteX3" fmla="*/ 2326134 w 6835775"/>
              <a:gd name="connsiteY3" fmla="*/ 4049279 h 4860055"/>
              <a:gd name="connsiteX4" fmla="*/ 2323582 w 6835775"/>
              <a:gd name="connsiteY4" fmla="*/ 4860055 h 4860055"/>
              <a:gd name="connsiteX5" fmla="*/ 0 w 6835775"/>
              <a:gd name="connsiteY5" fmla="*/ 4859338 h 4860055"/>
              <a:gd name="connsiteX6" fmla="*/ 0 w 6835775"/>
              <a:gd name="connsiteY6" fmla="*/ 0 h 4860055"/>
              <a:gd name="connsiteX0" fmla="*/ 0 w 5694962"/>
              <a:gd name="connsiteY0" fmla="*/ 0 h 4860055"/>
              <a:gd name="connsiteX1" fmla="*/ 5694962 w 5694962"/>
              <a:gd name="connsiteY1" fmla="*/ 0 h 4860055"/>
              <a:gd name="connsiteX2" fmla="*/ 5663990 w 5694962"/>
              <a:gd name="connsiteY2" fmla="*/ 4085937 h 4860055"/>
              <a:gd name="connsiteX3" fmla="*/ 2326134 w 5694962"/>
              <a:gd name="connsiteY3" fmla="*/ 4049279 h 4860055"/>
              <a:gd name="connsiteX4" fmla="*/ 2323582 w 5694962"/>
              <a:gd name="connsiteY4" fmla="*/ 4860055 h 4860055"/>
              <a:gd name="connsiteX5" fmla="*/ 0 w 5694962"/>
              <a:gd name="connsiteY5" fmla="*/ 4859338 h 4860055"/>
              <a:gd name="connsiteX6" fmla="*/ 0 w 5694962"/>
              <a:gd name="connsiteY6" fmla="*/ 0 h 4860055"/>
              <a:gd name="connsiteX0" fmla="*/ 0 w 5694962"/>
              <a:gd name="connsiteY0" fmla="*/ 0 h 4860055"/>
              <a:gd name="connsiteX1" fmla="*/ 5694962 w 5694962"/>
              <a:gd name="connsiteY1" fmla="*/ 0 h 4860055"/>
              <a:gd name="connsiteX2" fmla="*/ 5663990 w 5694962"/>
              <a:gd name="connsiteY2" fmla="*/ 4085937 h 4860055"/>
              <a:gd name="connsiteX3" fmla="*/ 2326134 w 5694962"/>
              <a:gd name="connsiteY3" fmla="*/ 4049279 h 4860055"/>
              <a:gd name="connsiteX4" fmla="*/ 2323582 w 5694962"/>
              <a:gd name="connsiteY4" fmla="*/ 4860055 h 4860055"/>
              <a:gd name="connsiteX5" fmla="*/ 0 w 5694962"/>
              <a:gd name="connsiteY5" fmla="*/ 4859338 h 4860055"/>
              <a:gd name="connsiteX6" fmla="*/ 0 w 5694962"/>
              <a:gd name="connsiteY6" fmla="*/ 0 h 4860055"/>
              <a:gd name="connsiteX0" fmla="*/ 0 w 5722787"/>
              <a:gd name="connsiteY0" fmla="*/ 0 h 4860055"/>
              <a:gd name="connsiteX1" fmla="*/ 5722787 w 5722787"/>
              <a:gd name="connsiteY1" fmla="*/ 0 h 4860055"/>
              <a:gd name="connsiteX2" fmla="*/ 5663990 w 5722787"/>
              <a:gd name="connsiteY2" fmla="*/ 4085937 h 4860055"/>
              <a:gd name="connsiteX3" fmla="*/ 2326134 w 5722787"/>
              <a:gd name="connsiteY3" fmla="*/ 4049279 h 4860055"/>
              <a:gd name="connsiteX4" fmla="*/ 2323582 w 5722787"/>
              <a:gd name="connsiteY4" fmla="*/ 4860055 h 4860055"/>
              <a:gd name="connsiteX5" fmla="*/ 0 w 5722787"/>
              <a:gd name="connsiteY5" fmla="*/ 4859338 h 4860055"/>
              <a:gd name="connsiteX6" fmla="*/ 0 w 5722787"/>
              <a:gd name="connsiteY6" fmla="*/ 0 h 4860055"/>
              <a:gd name="connsiteX0" fmla="*/ 0 w 5667138"/>
              <a:gd name="connsiteY0" fmla="*/ 0 h 4860055"/>
              <a:gd name="connsiteX1" fmla="*/ 5667138 w 5667138"/>
              <a:gd name="connsiteY1" fmla="*/ 0 h 4860055"/>
              <a:gd name="connsiteX2" fmla="*/ 5663990 w 5667138"/>
              <a:gd name="connsiteY2" fmla="*/ 4085937 h 4860055"/>
              <a:gd name="connsiteX3" fmla="*/ 2326134 w 5667138"/>
              <a:gd name="connsiteY3" fmla="*/ 4049279 h 4860055"/>
              <a:gd name="connsiteX4" fmla="*/ 2323582 w 5667138"/>
              <a:gd name="connsiteY4" fmla="*/ 4860055 h 4860055"/>
              <a:gd name="connsiteX5" fmla="*/ 0 w 5667138"/>
              <a:gd name="connsiteY5" fmla="*/ 4859338 h 4860055"/>
              <a:gd name="connsiteX6" fmla="*/ 0 w 5667138"/>
              <a:gd name="connsiteY6" fmla="*/ 0 h 4860055"/>
              <a:gd name="connsiteX0" fmla="*/ 0 w 5667138"/>
              <a:gd name="connsiteY0" fmla="*/ 0 h 4860055"/>
              <a:gd name="connsiteX1" fmla="*/ 5667138 w 5667138"/>
              <a:gd name="connsiteY1" fmla="*/ 0 h 4860055"/>
              <a:gd name="connsiteX2" fmla="*/ 5626890 w 5667138"/>
              <a:gd name="connsiteY2" fmla="*/ 4073249 h 4860055"/>
              <a:gd name="connsiteX3" fmla="*/ 2326134 w 5667138"/>
              <a:gd name="connsiteY3" fmla="*/ 4049279 h 4860055"/>
              <a:gd name="connsiteX4" fmla="*/ 2323582 w 5667138"/>
              <a:gd name="connsiteY4" fmla="*/ 4860055 h 4860055"/>
              <a:gd name="connsiteX5" fmla="*/ 0 w 5667138"/>
              <a:gd name="connsiteY5" fmla="*/ 4859338 h 4860055"/>
              <a:gd name="connsiteX6" fmla="*/ 0 w 5667138"/>
              <a:gd name="connsiteY6" fmla="*/ 0 h 4860055"/>
              <a:gd name="connsiteX0" fmla="*/ 0 w 5639314"/>
              <a:gd name="connsiteY0" fmla="*/ 0 h 4860055"/>
              <a:gd name="connsiteX1" fmla="*/ 5639314 w 5639314"/>
              <a:gd name="connsiteY1" fmla="*/ 0 h 4860055"/>
              <a:gd name="connsiteX2" fmla="*/ 5626890 w 5639314"/>
              <a:gd name="connsiteY2" fmla="*/ 4073249 h 4860055"/>
              <a:gd name="connsiteX3" fmla="*/ 2326134 w 5639314"/>
              <a:gd name="connsiteY3" fmla="*/ 4049279 h 4860055"/>
              <a:gd name="connsiteX4" fmla="*/ 2323582 w 5639314"/>
              <a:gd name="connsiteY4" fmla="*/ 4860055 h 4860055"/>
              <a:gd name="connsiteX5" fmla="*/ 0 w 5639314"/>
              <a:gd name="connsiteY5" fmla="*/ 4859338 h 4860055"/>
              <a:gd name="connsiteX6" fmla="*/ 0 w 5639314"/>
              <a:gd name="connsiteY6" fmla="*/ 0 h 4860055"/>
              <a:gd name="connsiteX0" fmla="*/ 0 w 5639314"/>
              <a:gd name="connsiteY0" fmla="*/ 0 h 4860055"/>
              <a:gd name="connsiteX1" fmla="*/ 5639314 w 5639314"/>
              <a:gd name="connsiteY1" fmla="*/ 0 h 4860055"/>
              <a:gd name="connsiteX2" fmla="*/ 5626890 w 5639314"/>
              <a:gd name="connsiteY2" fmla="*/ 4073249 h 4860055"/>
              <a:gd name="connsiteX3" fmla="*/ 2326134 w 5639314"/>
              <a:gd name="connsiteY3" fmla="*/ 4049279 h 4860055"/>
              <a:gd name="connsiteX4" fmla="*/ 2323582 w 5639314"/>
              <a:gd name="connsiteY4" fmla="*/ 4860055 h 4860055"/>
              <a:gd name="connsiteX5" fmla="*/ 0 w 5639314"/>
              <a:gd name="connsiteY5" fmla="*/ 4859338 h 4860055"/>
              <a:gd name="connsiteX6" fmla="*/ 0 w 5639314"/>
              <a:gd name="connsiteY6" fmla="*/ 0 h 4860055"/>
              <a:gd name="connsiteX0" fmla="*/ 0 w 5627214"/>
              <a:gd name="connsiteY0" fmla="*/ 0 h 4860055"/>
              <a:gd name="connsiteX1" fmla="*/ 5620764 w 5627214"/>
              <a:gd name="connsiteY1" fmla="*/ 0 h 4860055"/>
              <a:gd name="connsiteX2" fmla="*/ 5626890 w 5627214"/>
              <a:gd name="connsiteY2" fmla="*/ 4073249 h 4860055"/>
              <a:gd name="connsiteX3" fmla="*/ 2326134 w 5627214"/>
              <a:gd name="connsiteY3" fmla="*/ 4049279 h 4860055"/>
              <a:gd name="connsiteX4" fmla="*/ 2323582 w 5627214"/>
              <a:gd name="connsiteY4" fmla="*/ 4860055 h 4860055"/>
              <a:gd name="connsiteX5" fmla="*/ 0 w 5627214"/>
              <a:gd name="connsiteY5" fmla="*/ 4859338 h 4860055"/>
              <a:gd name="connsiteX6" fmla="*/ 0 w 5627214"/>
              <a:gd name="connsiteY6" fmla="*/ 0 h 4860055"/>
              <a:gd name="connsiteX0" fmla="*/ 0 w 5627214"/>
              <a:gd name="connsiteY0" fmla="*/ 0 h 4860055"/>
              <a:gd name="connsiteX1" fmla="*/ 5620764 w 5627214"/>
              <a:gd name="connsiteY1" fmla="*/ 0 h 4860055"/>
              <a:gd name="connsiteX2" fmla="*/ 5626890 w 5627214"/>
              <a:gd name="connsiteY2" fmla="*/ 4039768 h 4860055"/>
              <a:gd name="connsiteX3" fmla="*/ 2326134 w 5627214"/>
              <a:gd name="connsiteY3" fmla="*/ 4049279 h 4860055"/>
              <a:gd name="connsiteX4" fmla="*/ 2323582 w 5627214"/>
              <a:gd name="connsiteY4" fmla="*/ 4860055 h 4860055"/>
              <a:gd name="connsiteX5" fmla="*/ 0 w 5627214"/>
              <a:gd name="connsiteY5" fmla="*/ 4859338 h 4860055"/>
              <a:gd name="connsiteX6" fmla="*/ 0 w 5627214"/>
              <a:gd name="connsiteY6" fmla="*/ 0 h 4860055"/>
              <a:gd name="connsiteX0" fmla="*/ 0 w 5627214"/>
              <a:gd name="connsiteY0" fmla="*/ 0 h 4860055"/>
              <a:gd name="connsiteX1" fmla="*/ 5620764 w 5627214"/>
              <a:gd name="connsiteY1" fmla="*/ 0 h 4860055"/>
              <a:gd name="connsiteX2" fmla="*/ 5626890 w 5627214"/>
              <a:gd name="connsiteY2" fmla="*/ 4039768 h 4860055"/>
              <a:gd name="connsiteX3" fmla="*/ 2332253 w 5627214"/>
              <a:gd name="connsiteY3" fmla="*/ 4049279 h 4860055"/>
              <a:gd name="connsiteX4" fmla="*/ 2323582 w 5627214"/>
              <a:gd name="connsiteY4" fmla="*/ 4860055 h 4860055"/>
              <a:gd name="connsiteX5" fmla="*/ 0 w 5627214"/>
              <a:gd name="connsiteY5" fmla="*/ 4859338 h 4860055"/>
              <a:gd name="connsiteX6" fmla="*/ 0 w 5627214"/>
              <a:gd name="connsiteY6" fmla="*/ 0 h 4860055"/>
              <a:gd name="connsiteX0" fmla="*/ 0 w 5639289"/>
              <a:gd name="connsiteY0" fmla="*/ 0 h 4860055"/>
              <a:gd name="connsiteX1" fmla="*/ 5620764 w 5639289"/>
              <a:gd name="connsiteY1" fmla="*/ 0 h 4860055"/>
              <a:gd name="connsiteX2" fmla="*/ 5639128 w 5639289"/>
              <a:gd name="connsiteY2" fmla="*/ 4056509 h 4860055"/>
              <a:gd name="connsiteX3" fmla="*/ 2332253 w 5639289"/>
              <a:gd name="connsiteY3" fmla="*/ 4049279 h 4860055"/>
              <a:gd name="connsiteX4" fmla="*/ 2323582 w 5639289"/>
              <a:gd name="connsiteY4" fmla="*/ 4860055 h 4860055"/>
              <a:gd name="connsiteX5" fmla="*/ 0 w 5639289"/>
              <a:gd name="connsiteY5" fmla="*/ 4859338 h 4860055"/>
              <a:gd name="connsiteX6" fmla="*/ 0 w 5639289"/>
              <a:gd name="connsiteY6" fmla="*/ 0 h 4860055"/>
              <a:gd name="connsiteX0" fmla="*/ 0 w 5639289"/>
              <a:gd name="connsiteY0" fmla="*/ 0 h 4860055"/>
              <a:gd name="connsiteX1" fmla="*/ 5620764 w 5639289"/>
              <a:gd name="connsiteY1" fmla="*/ 0 h 4860055"/>
              <a:gd name="connsiteX2" fmla="*/ 5639128 w 5639289"/>
              <a:gd name="connsiteY2" fmla="*/ 4056509 h 4860055"/>
              <a:gd name="connsiteX3" fmla="*/ 2326134 w 5639289"/>
              <a:gd name="connsiteY3" fmla="*/ 4032538 h 4860055"/>
              <a:gd name="connsiteX4" fmla="*/ 2323582 w 5639289"/>
              <a:gd name="connsiteY4" fmla="*/ 4860055 h 4860055"/>
              <a:gd name="connsiteX5" fmla="*/ 0 w 5639289"/>
              <a:gd name="connsiteY5" fmla="*/ 4859338 h 4860055"/>
              <a:gd name="connsiteX6" fmla="*/ 0 w 5639289"/>
              <a:gd name="connsiteY6" fmla="*/ 0 h 4860055"/>
              <a:gd name="connsiteX0" fmla="*/ 0 w 5651473"/>
              <a:gd name="connsiteY0" fmla="*/ 0 h 4860055"/>
              <a:gd name="connsiteX1" fmla="*/ 5620764 w 5651473"/>
              <a:gd name="connsiteY1" fmla="*/ 0 h 4860055"/>
              <a:gd name="connsiteX2" fmla="*/ 5651366 w 5651473"/>
              <a:gd name="connsiteY2" fmla="*/ 4048139 h 4860055"/>
              <a:gd name="connsiteX3" fmla="*/ 2326134 w 5651473"/>
              <a:gd name="connsiteY3" fmla="*/ 4032538 h 4860055"/>
              <a:gd name="connsiteX4" fmla="*/ 2323582 w 5651473"/>
              <a:gd name="connsiteY4" fmla="*/ 4860055 h 4860055"/>
              <a:gd name="connsiteX5" fmla="*/ 0 w 5651473"/>
              <a:gd name="connsiteY5" fmla="*/ 4859338 h 4860055"/>
              <a:gd name="connsiteX6" fmla="*/ 0 w 5651473"/>
              <a:gd name="connsiteY6" fmla="*/ 0 h 4860055"/>
              <a:gd name="connsiteX0" fmla="*/ 0 w 5627215"/>
              <a:gd name="connsiteY0" fmla="*/ 0 h 4860055"/>
              <a:gd name="connsiteX1" fmla="*/ 5620764 w 5627215"/>
              <a:gd name="connsiteY1" fmla="*/ 0 h 4860055"/>
              <a:gd name="connsiteX2" fmla="*/ 5626891 w 5627215"/>
              <a:gd name="connsiteY2" fmla="*/ 4048139 h 4860055"/>
              <a:gd name="connsiteX3" fmla="*/ 2326134 w 5627215"/>
              <a:gd name="connsiteY3" fmla="*/ 4032538 h 4860055"/>
              <a:gd name="connsiteX4" fmla="*/ 2323582 w 5627215"/>
              <a:gd name="connsiteY4" fmla="*/ 4860055 h 4860055"/>
              <a:gd name="connsiteX5" fmla="*/ 0 w 5627215"/>
              <a:gd name="connsiteY5" fmla="*/ 4859338 h 4860055"/>
              <a:gd name="connsiteX6" fmla="*/ 0 w 5627215"/>
              <a:gd name="connsiteY6" fmla="*/ 0 h 4860055"/>
              <a:gd name="connsiteX0" fmla="*/ 0 w 5627552"/>
              <a:gd name="connsiteY0" fmla="*/ 0 h 4860055"/>
              <a:gd name="connsiteX1" fmla="*/ 5626884 w 5627552"/>
              <a:gd name="connsiteY1" fmla="*/ 16741 h 4860055"/>
              <a:gd name="connsiteX2" fmla="*/ 5626891 w 5627552"/>
              <a:gd name="connsiteY2" fmla="*/ 4048139 h 4860055"/>
              <a:gd name="connsiteX3" fmla="*/ 2326134 w 5627552"/>
              <a:gd name="connsiteY3" fmla="*/ 4032538 h 4860055"/>
              <a:gd name="connsiteX4" fmla="*/ 2323582 w 5627552"/>
              <a:gd name="connsiteY4" fmla="*/ 4860055 h 4860055"/>
              <a:gd name="connsiteX5" fmla="*/ 0 w 5627552"/>
              <a:gd name="connsiteY5" fmla="*/ 4859338 h 4860055"/>
              <a:gd name="connsiteX6" fmla="*/ 0 w 5627552"/>
              <a:gd name="connsiteY6" fmla="*/ 0 h 4860055"/>
              <a:gd name="connsiteX0" fmla="*/ 0 w 5627552"/>
              <a:gd name="connsiteY0" fmla="*/ 0 h 4860055"/>
              <a:gd name="connsiteX1" fmla="*/ 5626884 w 5627552"/>
              <a:gd name="connsiteY1" fmla="*/ 16741 h 4860055"/>
              <a:gd name="connsiteX2" fmla="*/ 5626891 w 5627552"/>
              <a:gd name="connsiteY2" fmla="*/ 4048139 h 4860055"/>
              <a:gd name="connsiteX3" fmla="*/ 2333018 w 5627552"/>
              <a:gd name="connsiteY3" fmla="*/ 4041955 h 4860055"/>
              <a:gd name="connsiteX4" fmla="*/ 2323582 w 5627552"/>
              <a:gd name="connsiteY4" fmla="*/ 4860055 h 4860055"/>
              <a:gd name="connsiteX5" fmla="*/ 0 w 5627552"/>
              <a:gd name="connsiteY5" fmla="*/ 4859338 h 4860055"/>
              <a:gd name="connsiteX6" fmla="*/ 0 w 5627552"/>
              <a:gd name="connsiteY6" fmla="*/ 0 h 4860055"/>
              <a:gd name="connsiteX0" fmla="*/ 0 w 5627552"/>
              <a:gd name="connsiteY0" fmla="*/ 0 h 4860055"/>
              <a:gd name="connsiteX1" fmla="*/ 5626884 w 5627552"/>
              <a:gd name="connsiteY1" fmla="*/ 16741 h 4860055"/>
              <a:gd name="connsiteX2" fmla="*/ 5626891 w 5627552"/>
              <a:gd name="connsiteY2" fmla="*/ 4048139 h 4860055"/>
              <a:gd name="connsiteX3" fmla="*/ 2326135 w 5627552"/>
              <a:gd name="connsiteY3" fmla="*/ 4041955 h 4860055"/>
              <a:gd name="connsiteX4" fmla="*/ 2323582 w 5627552"/>
              <a:gd name="connsiteY4" fmla="*/ 4860055 h 4860055"/>
              <a:gd name="connsiteX5" fmla="*/ 0 w 5627552"/>
              <a:gd name="connsiteY5" fmla="*/ 4859338 h 4860055"/>
              <a:gd name="connsiteX6" fmla="*/ 0 w 5627552"/>
              <a:gd name="connsiteY6" fmla="*/ 0 h 4860055"/>
              <a:gd name="connsiteX0" fmla="*/ 0 w 5634079"/>
              <a:gd name="connsiteY0" fmla="*/ 0 h 4860055"/>
              <a:gd name="connsiteX1" fmla="*/ 5626884 w 5634079"/>
              <a:gd name="connsiteY1" fmla="*/ 16741 h 4860055"/>
              <a:gd name="connsiteX2" fmla="*/ 5633775 w 5634079"/>
              <a:gd name="connsiteY2" fmla="*/ 4048139 h 4860055"/>
              <a:gd name="connsiteX3" fmla="*/ 2326135 w 5634079"/>
              <a:gd name="connsiteY3" fmla="*/ 4041955 h 4860055"/>
              <a:gd name="connsiteX4" fmla="*/ 2323582 w 5634079"/>
              <a:gd name="connsiteY4" fmla="*/ 4860055 h 4860055"/>
              <a:gd name="connsiteX5" fmla="*/ 0 w 5634079"/>
              <a:gd name="connsiteY5" fmla="*/ 4859338 h 4860055"/>
              <a:gd name="connsiteX6" fmla="*/ 0 w 5634079"/>
              <a:gd name="connsiteY6" fmla="*/ 0 h 4860055"/>
              <a:gd name="connsiteX0" fmla="*/ 0 w 5634436"/>
              <a:gd name="connsiteY0" fmla="*/ 2093 h 4862148"/>
              <a:gd name="connsiteX1" fmla="*/ 5633768 w 5634436"/>
              <a:gd name="connsiteY1" fmla="*/ 0 h 4862148"/>
              <a:gd name="connsiteX2" fmla="*/ 5633775 w 5634436"/>
              <a:gd name="connsiteY2" fmla="*/ 4050232 h 4862148"/>
              <a:gd name="connsiteX3" fmla="*/ 2326135 w 5634436"/>
              <a:gd name="connsiteY3" fmla="*/ 4044048 h 4862148"/>
              <a:gd name="connsiteX4" fmla="*/ 2323582 w 5634436"/>
              <a:gd name="connsiteY4" fmla="*/ 4862148 h 4862148"/>
              <a:gd name="connsiteX5" fmla="*/ 0 w 5634436"/>
              <a:gd name="connsiteY5" fmla="*/ 4861431 h 4862148"/>
              <a:gd name="connsiteX6" fmla="*/ 0 w 5634436"/>
              <a:gd name="connsiteY6" fmla="*/ 2093 h 4862148"/>
              <a:gd name="connsiteX0" fmla="*/ 0 w 5647740"/>
              <a:gd name="connsiteY0" fmla="*/ 2093 h 4862148"/>
              <a:gd name="connsiteX1" fmla="*/ 5633768 w 5647740"/>
              <a:gd name="connsiteY1" fmla="*/ 0 h 4862148"/>
              <a:gd name="connsiteX2" fmla="*/ 5647542 w 5647740"/>
              <a:gd name="connsiteY2" fmla="*/ 4050232 h 4862148"/>
              <a:gd name="connsiteX3" fmla="*/ 2326135 w 5647740"/>
              <a:gd name="connsiteY3" fmla="*/ 4044048 h 4862148"/>
              <a:gd name="connsiteX4" fmla="*/ 2323582 w 5647740"/>
              <a:gd name="connsiteY4" fmla="*/ 4862148 h 4862148"/>
              <a:gd name="connsiteX5" fmla="*/ 0 w 5647740"/>
              <a:gd name="connsiteY5" fmla="*/ 4861431 h 4862148"/>
              <a:gd name="connsiteX6" fmla="*/ 0 w 5647740"/>
              <a:gd name="connsiteY6" fmla="*/ 2093 h 4862148"/>
              <a:gd name="connsiteX0" fmla="*/ 0 w 5661303"/>
              <a:gd name="connsiteY0" fmla="*/ 2093 h 4862148"/>
              <a:gd name="connsiteX1" fmla="*/ 5661303 w 5661303"/>
              <a:gd name="connsiteY1" fmla="*/ 0 h 4862148"/>
              <a:gd name="connsiteX2" fmla="*/ 5647542 w 5661303"/>
              <a:gd name="connsiteY2" fmla="*/ 4050232 h 4862148"/>
              <a:gd name="connsiteX3" fmla="*/ 2326135 w 5661303"/>
              <a:gd name="connsiteY3" fmla="*/ 4044048 h 4862148"/>
              <a:gd name="connsiteX4" fmla="*/ 2323582 w 5661303"/>
              <a:gd name="connsiteY4" fmla="*/ 4862148 h 4862148"/>
              <a:gd name="connsiteX5" fmla="*/ 0 w 5661303"/>
              <a:gd name="connsiteY5" fmla="*/ 4861431 h 4862148"/>
              <a:gd name="connsiteX6" fmla="*/ 0 w 5661303"/>
              <a:gd name="connsiteY6" fmla="*/ 2093 h 4862148"/>
              <a:gd name="connsiteX0" fmla="*/ 0 w 5661303"/>
              <a:gd name="connsiteY0" fmla="*/ 2093 h 4862148"/>
              <a:gd name="connsiteX1" fmla="*/ 5661303 w 5661303"/>
              <a:gd name="connsiteY1" fmla="*/ 0 h 4862148"/>
              <a:gd name="connsiteX2" fmla="*/ 5647542 w 5661303"/>
              <a:gd name="connsiteY2" fmla="*/ 4050232 h 4862148"/>
              <a:gd name="connsiteX3" fmla="*/ 2326135 w 5661303"/>
              <a:gd name="connsiteY3" fmla="*/ 4044048 h 4862148"/>
              <a:gd name="connsiteX4" fmla="*/ 2323582 w 5661303"/>
              <a:gd name="connsiteY4" fmla="*/ 4862148 h 4862148"/>
              <a:gd name="connsiteX5" fmla="*/ 0 w 5661303"/>
              <a:gd name="connsiteY5" fmla="*/ 4861431 h 4862148"/>
              <a:gd name="connsiteX6" fmla="*/ 0 w 5661303"/>
              <a:gd name="connsiteY6" fmla="*/ 2093 h 4862148"/>
              <a:gd name="connsiteX0" fmla="*/ 0 w 5654419"/>
              <a:gd name="connsiteY0" fmla="*/ 2093 h 4862148"/>
              <a:gd name="connsiteX1" fmla="*/ 5654419 w 5654419"/>
              <a:gd name="connsiteY1" fmla="*/ 0 h 4862148"/>
              <a:gd name="connsiteX2" fmla="*/ 5647542 w 5654419"/>
              <a:gd name="connsiteY2" fmla="*/ 4050232 h 4862148"/>
              <a:gd name="connsiteX3" fmla="*/ 2326135 w 5654419"/>
              <a:gd name="connsiteY3" fmla="*/ 4044048 h 4862148"/>
              <a:gd name="connsiteX4" fmla="*/ 2323582 w 5654419"/>
              <a:gd name="connsiteY4" fmla="*/ 4862148 h 4862148"/>
              <a:gd name="connsiteX5" fmla="*/ 0 w 5654419"/>
              <a:gd name="connsiteY5" fmla="*/ 4861431 h 4862148"/>
              <a:gd name="connsiteX6" fmla="*/ 0 w 5654419"/>
              <a:gd name="connsiteY6" fmla="*/ 2093 h 4862148"/>
              <a:gd name="connsiteX0" fmla="*/ 0 w 5647846"/>
              <a:gd name="connsiteY0" fmla="*/ 0 h 4860055"/>
              <a:gd name="connsiteX1" fmla="*/ 5640652 w 5647846"/>
              <a:gd name="connsiteY1" fmla="*/ 7323 h 4860055"/>
              <a:gd name="connsiteX2" fmla="*/ 5647542 w 5647846"/>
              <a:gd name="connsiteY2" fmla="*/ 4048139 h 4860055"/>
              <a:gd name="connsiteX3" fmla="*/ 2326135 w 5647846"/>
              <a:gd name="connsiteY3" fmla="*/ 4041955 h 4860055"/>
              <a:gd name="connsiteX4" fmla="*/ 2323582 w 5647846"/>
              <a:gd name="connsiteY4" fmla="*/ 4860055 h 4860055"/>
              <a:gd name="connsiteX5" fmla="*/ 0 w 5647846"/>
              <a:gd name="connsiteY5" fmla="*/ 4859338 h 4860055"/>
              <a:gd name="connsiteX6" fmla="*/ 0 w 5647846"/>
              <a:gd name="connsiteY6" fmla="*/ 0 h 4860055"/>
              <a:gd name="connsiteX0" fmla="*/ 0 w 5654419"/>
              <a:gd name="connsiteY0" fmla="*/ 11510 h 4871565"/>
              <a:gd name="connsiteX1" fmla="*/ 5654419 w 5654419"/>
              <a:gd name="connsiteY1" fmla="*/ 0 h 4871565"/>
              <a:gd name="connsiteX2" fmla="*/ 5647542 w 5654419"/>
              <a:gd name="connsiteY2" fmla="*/ 4059649 h 4871565"/>
              <a:gd name="connsiteX3" fmla="*/ 2326135 w 5654419"/>
              <a:gd name="connsiteY3" fmla="*/ 4053465 h 4871565"/>
              <a:gd name="connsiteX4" fmla="*/ 2323582 w 5654419"/>
              <a:gd name="connsiteY4" fmla="*/ 4871565 h 4871565"/>
              <a:gd name="connsiteX5" fmla="*/ 0 w 5654419"/>
              <a:gd name="connsiteY5" fmla="*/ 4870848 h 4871565"/>
              <a:gd name="connsiteX6" fmla="*/ 0 w 5654419"/>
              <a:gd name="connsiteY6" fmla="*/ 11510 h 4871565"/>
              <a:gd name="connsiteX0" fmla="*/ 0 w 5654419"/>
              <a:gd name="connsiteY0" fmla="*/ 11510 h 4871565"/>
              <a:gd name="connsiteX1" fmla="*/ 5654419 w 5654419"/>
              <a:gd name="connsiteY1" fmla="*/ 0 h 4871565"/>
              <a:gd name="connsiteX2" fmla="*/ 5633774 w 5654419"/>
              <a:gd name="connsiteY2" fmla="*/ 4050232 h 4871565"/>
              <a:gd name="connsiteX3" fmla="*/ 2326135 w 5654419"/>
              <a:gd name="connsiteY3" fmla="*/ 4053465 h 4871565"/>
              <a:gd name="connsiteX4" fmla="*/ 2323582 w 5654419"/>
              <a:gd name="connsiteY4" fmla="*/ 4871565 h 4871565"/>
              <a:gd name="connsiteX5" fmla="*/ 0 w 5654419"/>
              <a:gd name="connsiteY5" fmla="*/ 4870848 h 4871565"/>
              <a:gd name="connsiteX6" fmla="*/ 0 w 5654419"/>
              <a:gd name="connsiteY6" fmla="*/ 11510 h 4871565"/>
              <a:gd name="connsiteX0" fmla="*/ 0 w 5640651"/>
              <a:gd name="connsiteY0" fmla="*/ 11510 h 4871565"/>
              <a:gd name="connsiteX1" fmla="*/ 5640651 w 5640651"/>
              <a:gd name="connsiteY1" fmla="*/ 0 h 4871565"/>
              <a:gd name="connsiteX2" fmla="*/ 5633774 w 5640651"/>
              <a:gd name="connsiteY2" fmla="*/ 4050232 h 4871565"/>
              <a:gd name="connsiteX3" fmla="*/ 2326135 w 5640651"/>
              <a:gd name="connsiteY3" fmla="*/ 4053465 h 4871565"/>
              <a:gd name="connsiteX4" fmla="*/ 2323582 w 5640651"/>
              <a:gd name="connsiteY4" fmla="*/ 4871565 h 4871565"/>
              <a:gd name="connsiteX5" fmla="*/ 0 w 5640651"/>
              <a:gd name="connsiteY5" fmla="*/ 4870848 h 4871565"/>
              <a:gd name="connsiteX6" fmla="*/ 0 w 5640651"/>
              <a:gd name="connsiteY6" fmla="*/ 11510 h 4871565"/>
              <a:gd name="connsiteX0" fmla="*/ 0 w 5640651"/>
              <a:gd name="connsiteY0" fmla="*/ 11510 h 4871565"/>
              <a:gd name="connsiteX1" fmla="*/ 5640651 w 5640651"/>
              <a:gd name="connsiteY1" fmla="*/ 0 h 4871565"/>
              <a:gd name="connsiteX2" fmla="*/ 5626890 w 5640651"/>
              <a:gd name="connsiteY2" fmla="*/ 4031398 h 4871565"/>
              <a:gd name="connsiteX3" fmla="*/ 2326135 w 5640651"/>
              <a:gd name="connsiteY3" fmla="*/ 4053465 h 4871565"/>
              <a:gd name="connsiteX4" fmla="*/ 2323582 w 5640651"/>
              <a:gd name="connsiteY4" fmla="*/ 4871565 h 4871565"/>
              <a:gd name="connsiteX5" fmla="*/ 0 w 5640651"/>
              <a:gd name="connsiteY5" fmla="*/ 4870848 h 4871565"/>
              <a:gd name="connsiteX6" fmla="*/ 0 w 5640651"/>
              <a:gd name="connsiteY6" fmla="*/ 11510 h 4871565"/>
              <a:gd name="connsiteX0" fmla="*/ 0 w 5633768"/>
              <a:gd name="connsiteY0" fmla="*/ 11510 h 4871565"/>
              <a:gd name="connsiteX1" fmla="*/ 5633768 w 5633768"/>
              <a:gd name="connsiteY1" fmla="*/ 0 h 4871565"/>
              <a:gd name="connsiteX2" fmla="*/ 5626890 w 5633768"/>
              <a:gd name="connsiteY2" fmla="*/ 4031398 h 4871565"/>
              <a:gd name="connsiteX3" fmla="*/ 2326135 w 5633768"/>
              <a:gd name="connsiteY3" fmla="*/ 4053465 h 4871565"/>
              <a:gd name="connsiteX4" fmla="*/ 2323582 w 5633768"/>
              <a:gd name="connsiteY4" fmla="*/ 4871565 h 4871565"/>
              <a:gd name="connsiteX5" fmla="*/ 0 w 5633768"/>
              <a:gd name="connsiteY5" fmla="*/ 4870848 h 4871565"/>
              <a:gd name="connsiteX6" fmla="*/ 0 w 5633768"/>
              <a:gd name="connsiteY6" fmla="*/ 11510 h 4871565"/>
              <a:gd name="connsiteX0" fmla="*/ 0 w 5627194"/>
              <a:gd name="connsiteY0" fmla="*/ 11510 h 4871565"/>
              <a:gd name="connsiteX1" fmla="*/ 5620001 w 5627194"/>
              <a:gd name="connsiteY1" fmla="*/ 0 h 4871565"/>
              <a:gd name="connsiteX2" fmla="*/ 5626890 w 5627194"/>
              <a:gd name="connsiteY2" fmla="*/ 4031398 h 4871565"/>
              <a:gd name="connsiteX3" fmla="*/ 2326135 w 5627194"/>
              <a:gd name="connsiteY3" fmla="*/ 4053465 h 4871565"/>
              <a:gd name="connsiteX4" fmla="*/ 2323582 w 5627194"/>
              <a:gd name="connsiteY4" fmla="*/ 4871565 h 4871565"/>
              <a:gd name="connsiteX5" fmla="*/ 0 w 5627194"/>
              <a:gd name="connsiteY5" fmla="*/ 4870848 h 4871565"/>
              <a:gd name="connsiteX6" fmla="*/ 0 w 5627194"/>
              <a:gd name="connsiteY6" fmla="*/ 11510 h 4871565"/>
              <a:gd name="connsiteX0" fmla="*/ 0 w 5620001"/>
              <a:gd name="connsiteY0" fmla="*/ 11510 h 4871565"/>
              <a:gd name="connsiteX1" fmla="*/ 5620001 w 5620001"/>
              <a:gd name="connsiteY1" fmla="*/ 0 h 4871565"/>
              <a:gd name="connsiteX2" fmla="*/ 5606240 w 5620001"/>
              <a:gd name="connsiteY2" fmla="*/ 4031398 h 4871565"/>
              <a:gd name="connsiteX3" fmla="*/ 2326135 w 5620001"/>
              <a:gd name="connsiteY3" fmla="*/ 4053465 h 4871565"/>
              <a:gd name="connsiteX4" fmla="*/ 2323582 w 5620001"/>
              <a:gd name="connsiteY4" fmla="*/ 4871565 h 4871565"/>
              <a:gd name="connsiteX5" fmla="*/ 0 w 5620001"/>
              <a:gd name="connsiteY5" fmla="*/ 4870848 h 4871565"/>
              <a:gd name="connsiteX6" fmla="*/ 0 w 5620001"/>
              <a:gd name="connsiteY6" fmla="*/ 11510 h 4871565"/>
              <a:gd name="connsiteX0" fmla="*/ 0 w 5620001"/>
              <a:gd name="connsiteY0" fmla="*/ 11510 h 4871565"/>
              <a:gd name="connsiteX1" fmla="*/ 5620001 w 5620001"/>
              <a:gd name="connsiteY1" fmla="*/ 0 h 4871565"/>
              <a:gd name="connsiteX2" fmla="*/ 5613124 w 5620001"/>
              <a:gd name="connsiteY2" fmla="*/ 4050232 h 4871565"/>
              <a:gd name="connsiteX3" fmla="*/ 2326135 w 5620001"/>
              <a:gd name="connsiteY3" fmla="*/ 4053465 h 4871565"/>
              <a:gd name="connsiteX4" fmla="*/ 2323582 w 5620001"/>
              <a:gd name="connsiteY4" fmla="*/ 4871565 h 4871565"/>
              <a:gd name="connsiteX5" fmla="*/ 0 w 5620001"/>
              <a:gd name="connsiteY5" fmla="*/ 4870848 h 4871565"/>
              <a:gd name="connsiteX6" fmla="*/ 0 w 5620001"/>
              <a:gd name="connsiteY6" fmla="*/ 11510 h 4871565"/>
              <a:gd name="connsiteX0" fmla="*/ 0 w 5620001"/>
              <a:gd name="connsiteY0" fmla="*/ 11510 h 4871565"/>
              <a:gd name="connsiteX1" fmla="*/ 5620001 w 5620001"/>
              <a:gd name="connsiteY1" fmla="*/ 0 h 4871565"/>
              <a:gd name="connsiteX2" fmla="*/ 5606240 w 5620001"/>
              <a:gd name="connsiteY2" fmla="*/ 4050232 h 4871565"/>
              <a:gd name="connsiteX3" fmla="*/ 2326135 w 5620001"/>
              <a:gd name="connsiteY3" fmla="*/ 4053465 h 4871565"/>
              <a:gd name="connsiteX4" fmla="*/ 2323582 w 5620001"/>
              <a:gd name="connsiteY4" fmla="*/ 4871565 h 4871565"/>
              <a:gd name="connsiteX5" fmla="*/ 0 w 5620001"/>
              <a:gd name="connsiteY5" fmla="*/ 4870848 h 4871565"/>
              <a:gd name="connsiteX6" fmla="*/ 0 w 5620001"/>
              <a:gd name="connsiteY6" fmla="*/ 11510 h 4871565"/>
              <a:gd name="connsiteX0" fmla="*/ 0 w 5620668"/>
              <a:gd name="connsiteY0" fmla="*/ 11510 h 4871565"/>
              <a:gd name="connsiteX1" fmla="*/ 5620001 w 5620668"/>
              <a:gd name="connsiteY1" fmla="*/ 0 h 4871565"/>
              <a:gd name="connsiteX2" fmla="*/ 5620007 w 5620668"/>
              <a:gd name="connsiteY2" fmla="*/ 4050232 h 4871565"/>
              <a:gd name="connsiteX3" fmla="*/ 2326135 w 5620668"/>
              <a:gd name="connsiteY3" fmla="*/ 4053465 h 4871565"/>
              <a:gd name="connsiteX4" fmla="*/ 2323582 w 5620668"/>
              <a:gd name="connsiteY4" fmla="*/ 4871565 h 4871565"/>
              <a:gd name="connsiteX5" fmla="*/ 0 w 5620668"/>
              <a:gd name="connsiteY5" fmla="*/ 4870848 h 4871565"/>
              <a:gd name="connsiteX6" fmla="*/ 0 w 5620668"/>
              <a:gd name="connsiteY6" fmla="*/ 11510 h 4871565"/>
              <a:gd name="connsiteX0" fmla="*/ 0 w 5620668"/>
              <a:gd name="connsiteY0" fmla="*/ 11510 h 4871565"/>
              <a:gd name="connsiteX1" fmla="*/ 5620001 w 5620668"/>
              <a:gd name="connsiteY1" fmla="*/ 0 h 4871565"/>
              <a:gd name="connsiteX2" fmla="*/ 5620007 w 5620668"/>
              <a:gd name="connsiteY2" fmla="*/ 4050232 h 4871565"/>
              <a:gd name="connsiteX3" fmla="*/ 2326135 w 5620668"/>
              <a:gd name="connsiteY3" fmla="*/ 4053465 h 4871565"/>
              <a:gd name="connsiteX4" fmla="*/ 2323582 w 5620668"/>
              <a:gd name="connsiteY4" fmla="*/ 4871565 h 4871565"/>
              <a:gd name="connsiteX5" fmla="*/ 0 w 5620668"/>
              <a:gd name="connsiteY5" fmla="*/ 4870848 h 4871565"/>
              <a:gd name="connsiteX6" fmla="*/ 0 w 5620668"/>
              <a:gd name="connsiteY6" fmla="*/ 11510 h 4871565"/>
              <a:gd name="connsiteX0" fmla="*/ 0 w 5620668"/>
              <a:gd name="connsiteY0" fmla="*/ 11510 h 4871565"/>
              <a:gd name="connsiteX1" fmla="*/ 5620001 w 5620668"/>
              <a:gd name="connsiteY1" fmla="*/ 0 h 4871565"/>
              <a:gd name="connsiteX2" fmla="*/ 5620007 w 5620668"/>
              <a:gd name="connsiteY2" fmla="*/ 4050232 h 4871565"/>
              <a:gd name="connsiteX3" fmla="*/ 2326135 w 5620668"/>
              <a:gd name="connsiteY3" fmla="*/ 4053465 h 4871565"/>
              <a:gd name="connsiteX4" fmla="*/ 2323582 w 5620668"/>
              <a:gd name="connsiteY4" fmla="*/ 4871565 h 4871565"/>
              <a:gd name="connsiteX5" fmla="*/ 0 w 5620668"/>
              <a:gd name="connsiteY5" fmla="*/ 4870848 h 4871565"/>
              <a:gd name="connsiteX6" fmla="*/ 0 w 5620668"/>
              <a:gd name="connsiteY6" fmla="*/ 11510 h 4871565"/>
              <a:gd name="connsiteX0" fmla="*/ 0 w 5627194"/>
              <a:gd name="connsiteY0" fmla="*/ 11510 h 4871565"/>
              <a:gd name="connsiteX1" fmla="*/ 5620001 w 5627194"/>
              <a:gd name="connsiteY1" fmla="*/ 0 h 4871565"/>
              <a:gd name="connsiteX2" fmla="*/ 5626890 w 5627194"/>
              <a:gd name="connsiteY2" fmla="*/ 4050232 h 4871565"/>
              <a:gd name="connsiteX3" fmla="*/ 2326135 w 5627194"/>
              <a:gd name="connsiteY3" fmla="*/ 4053465 h 4871565"/>
              <a:gd name="connsiteX4" fmla="*/ 2323582 w 5627194"/>
              <a:gd name="connsiteY4" fmla="*/ 4871565 h 4871565"/>
              <a:gd name="connsiteX5" fmla="*/ 0 w 5627194"/>
              <a:gd name="connsiteY5" fmla="*/ 4870848 h 4871565"/>
              <a:gd name="connsiteX6" fmla="*/ 0 w 5627194"/>
              <a:gd name="connsiteY6" fmla="*/ 11510 h 4871565"/>
              <a:gd name="connsiteX0" fmla="*/ 0 w 5633770"/>
              <a:gd name="connsiteY0" fmla="*/ 11510 h 4871565"/>
              <a:gd name="connsiteX1" fmla="*/ 5633770 w 5633770"/>
              <a:gd name="connsiteY1" fmla="*/ 0 h 4871565"/>
              <a:gd name="connsiteX2" fmla="*/ 5626890 w 5633770"/>
              <a:gd name="connsiteY2" fmla="*/ 4050232 h 4871565"/>
              <a:gd name="connsiteX3" fmla="*/ 2326135 w 5633770"/>
              <a:gd name="connsiteY3" fmla="*/ 4053465 h 4871565"/>
              <a:gd name="connsiteX4" fmla="*/ 2323582 w 5633770"/>
              <a:gd name="connsiteY4" fmla="*/ 4871565 h 4871565"/>
              <a:gd name="connsiteX5" fmla="*/ 0 w 5633770"/>
              <a:gd name="connsiteY5" fmla="*/ 4870848 h 4871565"/>
              <a:gd name="connsiteX6" fmla="*/ 0 w 5633770"/>
              <a:gd name="connsiteY6" fmla="*/ 11510 h 4871565"/>
              <a:gd name="connsiteX0" fmla="*/ 0 w 5633770"/>
              <a:gd name="connsiteY0" fmla="*/ 11510 h 4871565"/>
              <a:gd name="connsiteX1" fmla="*/ 5633770 w 5633770"/>
              <a:gd name="connsiteY1" fmla="*/ 0 h 4871565"/>
              <a:gd name="connsiteX2" fmla="*/ 5626890 w 5633770"/>
              <a:gd name="connsiteY2" fmla="*/ 4050232 h 4871565"/>
              <a:gd name="connsiteX3" fmla="*/ 2326135 w 5633770"/>
              <a:gd name="connsiteY3" fmla="*/ 4053465 h 4871565"/>
              <a:gd name="connsiteX4" fmla="*/ 2323582 w 5633770"/>
              <a:gd name="connsiteY4" fmla="*/ 4871565 h 4871565"/>
              <a:gd name="connsiteX5" fmla="*/ 0 w 5633770"/>
              <a:gd name="connsiteY5" fmla="*/ 4870848 h 4871565"/>
              <a:gd name="connsiteX6" fmla="*/ 0 w 5633770"/>
              <a:gd name="connsiteY6" fmla="*/ 11510 h 4871565"/>
              <a:gd name="connsiteX0" fmla="*/ 0 w 5646008"/>
              <a:gd name="connsiteY0" fmla="*/ 11510 h 4871565"/>
              <a:gd name="connsiteX1" fmla="*/ 5646008 w 5646008"/>
              <a:gd name="connsiteY1" fmla="*/ 0 h 4871565"/>
              <a:gd name="connsiteX2" fmla="*/ 5626890 w 5646008"/>
              <a:gd name="connsiteY2" fmla="*/ 4050232 h 4871565"/>
              <a:gd name="connsiteX3" fmla="*/ 2326135 w 5646008"/>
              <a:gd name="connsiteY3" fmla="*/ 4053465 h 4871565"/>
              <a:gd name="connsiteX4" fmla="*/ 2323582 w 5646008"/>
              <a:gd name="connsiteY4" fmla="*/ 4871565 h 4871565"/>
              <a:gd name="connsiteX5" fmla="*/ 0 w 5646008"/>
              <a:gd name="connsiteY5" fmla="*/ 4870848 h 4871565"/>
              <a:gd name="connsiteX6" fmla="*/ 0 w 5646008"/>
              <a:gd name="connsiteY6" fmla="*/ 11510 h 4871565"/>
              <a:gd name="connsiteX0" fmla="*/ 0 w 5646008"/>
              <a:gd name="connsiteY0" fmla="*/ 11510 h 4871565"/>
              <a:gd name="connsiteX1" fmla="*/ 5646008 w 5646008"/>
              <a:gd name="connsiteY1" fmla="*/ 0 h 4871565"/>
              <a:gd name="connsiteX2" fmla="*/ 5626890 w 5646008"/>
              <a:gd name="connsiteY2" fmla="*/ 4050232 h 4871565"/>
              <a:gd name="connsiteX3" fmla="*/ 2326135 w 5646008"/>
              <a:gd name="connsiteY3" fmla="*/ 4053465 h 4871565"/>
              <a:gd name="connsiteX4" fmla="*/ 2323582 w 5646008"/>
              <a:gd name="connsiteY4" fmla="*/ 4871565 h 4871565"/>
              <a:gd name="connsiteX5" fmla="*/ 0 w 5646008"/>
              <a:gd name="connsiteY5" fmla="*/ 4870848 h 4871565"/>
              <a:gd name="connsiteX6" fmla="*/ 0 w 5646008"/>
              <a:gd name="connsiteY6" fmla="*/ 11510 h 4871565"/>
              <a:gd name="connsiteX0" fmla="*/ 0 w 5646008"/>
              <a:gd name="connsiteY0" fmla="*/ 11510 h 4871565"/>
              <a:gd name="connsiteX1" fmla="*/ 5646008 w 5646008"/>
              <a:gd name="connsiteY1" fmla="*/ 0 h 4871565"/>
              <a:gd name="connsiteX2" fmla="*/ 5635048 w 5646008"/>
              <a:gd name="connsiteY2" fmla="*/ 4050232 h 4871565"/>
              <a:gd name="connsiteX3" fmla="*/ 2326135 w 5646008"/>
              <a:gd name="connsiteY3" fmla="*/ 4053465 h 4871565"/>
              <a:gd name="connsiteX4" fmla="*/ 2323582 w 5646008"/>
              <a:gd name="connsiteY4" fmla="*/ 4871565 h 4871565"/>
              <a:gd name="connsiteX5" fmla="*/ 0 w 5646008"/>
              <a:gd name="connsiteY5" fmla="*/ 4870848 h 4871565"/>
              <a:gd name="connsiteX6" fmla="*/ 0 w 5646008"/>
              <a:gd name="connsiteY6" fmla="*/ 11510 h 4871565"/>
              <a:gd name="connsiteX0" fmla="*/ 0 w 5662325"/>
              <a:gd name="connsiteY0" fmla="*/ 11510 h 4871565"/>
              <a:gd name="connsiteX1" fmla="*/ 5662325 w 5662325"/>
              <a:gd name="connsiteY1" fmla="*/ 0 h 4871565"/>
              <a:gd name="connsiteX2" fmla="*/ 5635048 w 5662325"/>
              <a:gd name="connsiteY2" fmla="*/ 4050232 h 4871565"/>
              <a:gd name="connsiteX3" fmla="*/ 2326135 w 5662325"/>
              <a:gd name="connsiteY3" fmla="*/ 4053465 h 4871565"/>
              <a:gd name="connsiteX4" fmla="*/ 2323582 w 5662325"/>
              <a:gd name="connsiteY4" fmla="*/ 4871565 h 4871565"/>
              <a:gd name="connsiteX5" fmla="*/ 0 w 5662325"/>
              <a:gd name="connsiteY5" fmla="*/ 4870848 h 4871565"/>
              <a:gd name="connsiteX6" fmla="*/ 0 w 5662325"/>
              <a:gd name="connsiteY6" fmla="*/ 11510 h 4871565"/>
              <a:gd name="connsiteX0" fmla="*/ 0 w 5637850"/>
              <a:gd name="connsiteY0" fmla="*/ 351 h 4860406"/>
              <a:gd name="connsiteX1" fmla="*/ 5637850 w 5637850"/>
              <a:gd name="connsiteY1" fmla="*/ 0 h 4860406"/>
              <a:gd name="connsiteX2" fmla="*/ 5635048 w 5637850"/>
              <a:gd name="connsiteY2" fmla="*/ 4039073 h 4860406"/>
              <a:gd name="connsiteX3" fmla="*/ 2326135 w 5637850"/>
              <a:gd name="connsiteY3" fmla="*/ 4042306 h 4860406"/>
              <a:gd name="connsiteX4" fmla="*/ 2323582 w 5637850"/>
              <a:gd name="connsiteY4" fmla="*/ 4860406 h 4860406"/>
              <a:gd name="connsiteX5" fmla="*/ 0 w 5637850"/>
              <a:gd name="connsiteY5" fmla="*/ 4859689 h 4860406"/>
              <a:gd name="connsiteX6" fmla="*/ 0 w 5637850"/>
              <a:gd name="connsiteY6" fmla="*/ 351 h 486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7850" h="4860406">
                <a:moveTo>
                  <a:pt x="0" y="351"/>
                </a:moveTo>
                <a:lnTo>
                  <a:pt x="5637850" y="0"/>
                </a:lnTo>
                <a:cubicBezTo>
                  <a:pt x="5635556" y="1416545"/>
                  <a:pt x="5637342" y="2622528"/>
                  <a:pt x="5635048" y="4039073"/>
                </a:cubicBezTo>
                <a:lnTo>
                  <a:pt x="2326135" y="4042306"/>
                </a:lnTo>
                <a:cubicBezTo>
                  <a:pt x="2323841" y="4291688"/>
                  <a:pt x="2325876" y="4611024"/>
                  <a:pt x="2323582" y="4860406"/>
                </a:cubicBezTo>
                <a:lnTo>
                  <a:pt x="0" y="4859689"/>
                </a:lnTo>
                <a:lnTo>
                  <a:pt x="0" y="351"/>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endParaRPr lang="pl-PL" dirty="0"/>
          </a:p>
        </p:txBody>
      </p:sp>
      <p:sp>
        <p:nvSpPr>
          <p:cNvPr id="4" name="Date Placeholder 3"/>
          <p:cNvSpPr>
            <a:spLocks noGrp="1"/>
          </p:cNvSpPr>
          <p:nvPr>
            <p:ph type="dt" sz="half" idx="10"/>
          </p:nvPr>
        </p:nvSpPr>
        <p:spPr>
          <a:xfrm>
            <a:off x="8970199" y="489653"/>
            <a:ext cx="2052383" cy="332687"/>
          </a:xfrm>
          <a:prstGeom prst="rect">
            <a:avLst/>
          </a:prstGeom>
        </p:spPr>
        <p:txBody>
          <a:bodyPr lIns="0" tIns="0" rIns="0" bIns="0"/>
          <a:lstStyle>
            <a:lvl1pPr algn="r">
              <a:lnSpc>
                <a:spcPts val="1633"/>
              </a:lnSpc>
              <a:defRPr sz="1271">
                <a:solidFill>
                  <a:schemeClr val="tx2"/>
                </a:solidFill>
                <a:latin typeface="Open Sans" pitchFamily="2" charset="0"/>
                <a:ea typeface="Open Sans" pitchFamily="2" charset="0"/>
                <a:cs typeface="Open Sans" pitchFamily="2" charset="0"/>
              </a:defRPr>
            </a:lvl1pPr>
          </a:lstStyle>
          <a:p>
            <a:fld id="{D857886D-A165-4D54-8DB0-CE6586ECA8EC}" type="datetime1">
              <a:rPr lang="pl-PL" smtClean="0"/>
              <a:t>18.11.2025</a:t>
            </a:fld>
            <a:endParaRPr lang="pl-PL" dirty="0"/>
          </a:p>
        </p:txBody>
      </p:sp>
      <p:sp>
        <p:nvSpPr>
          <p:cNvPr id="13" name="Prostokąt 12">
            <a:extLst>
              <a:ext uri="{FF2B5EF4-FFF2-40B4-BE49-F238E27FC236}">
                <a16:creationId xmlns:a16="http://schemas.microsoft.com/office/drawing/2014/main" id="{38965D1A-9BC8-2AB7-6B73-C2BBDA5D66AA}"/>
              </a:ext>
            </a:extLst>
          </p:cNvPr>
          <p:cNvSpPr/>
          <p:nvPr/>
        </p:nvSpPr>
        <p:spPr>
          <a:xfrm>
            <a:off x="3215680" y="4082830"/>
            <a:ext cx="7968885" cy="16962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79"/>
          </a:p>
        </p:txBody>
      </p:sp>
      <p:sp>
        <p:nvSpPr>
          <p:cNvPr id="2" name="Title 1"/>
          <p:cNvSpPr>
            <a:spLocks noGrp="1"/>
          </p:cNvSpPr>
          <p:nvPr>
            <p:ph type="ctrTitle"/>
          </p:nvPr>
        </p:nvSpPr>
        <p:spPr>
          <a:xfrm>
            <a:off x="3427913" y="5053386"/>
            <a:ext cx="6993665" cy="588349"/>
          </a:xfrm>
        </p:spPr>
        <p:txBody>
          <a:bodyPr anchor="t" anchorCtr="0">
            <a:normAutofit/>
          </a:bodyPr>
          <a:lstStyle>
            <a:lvl1pPr algn="l">
              <a:lnSpc>
                <a:spcPts val="3175"/>
              </a:lnSpc>
              <a:defRPr sz="2540"/>
            </a:lvl1pPr>
          </a:lstStyle>
          <a:p>
            <a:r>
              <a:rPr lang="pl-PL"/>
              <a:t>Kliknij, aby edytować styl</a:t>
            </a:r>
            <a:endParaRPr lang="en-US" dirty="0"/>
          </a:p>
        </p:txBody>
      </p:sp>
      <p:pic>
        <p:nvPicPr>
          <p:cNvPr id="11" name="Obraz 10">
            <a:extLst>
              <a:ext uri="{FF2B5EF4-FFF2-40B4-BE49-F238E27FC236}">
                <a16:creationId xmlns:a16="http://schemas.microsoft.com/office/drawing/2014/main" id="{00077315-1D70-4F03-A08B-B97A5ED5F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681" y="4082829"/>
            <a:ext cx="4592727" cy="846416"/>
          </a:xfrm>
          <a:prstGeom prst="rect">
            <a:avLst/>
          </a:prstGeom>
        </p:spPr>
      </p:pic>
      <p:pic>
        <p:nvPicPr>
          <p:cNvPr id="5" name="Obraz 4" descr="Obraz zawierający tekst, Czcionka, zrzut ekranu, Grafika">
            <a:extLst>
              <a:ext uri="{FF2B5EF4-FFF2-40B4-BE49-F238E27FC236}">
                <a16:creationId xmlns:a16="http://schemas.microsoft.com/office/drawing/2014/main" id="{AA5D4EB7-FA22-AC43-1DA6-B172BF0110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0384" y="923515"/>
            <a:ext cx="2410958" cy="541959"/>
          </a:xfrm>
          <a:prstGeom prst="rect">
            <a:avLst/>
          </a:prstGeom>
        </p:spPr>
      </p:pic>
      <p:pic>
        <p:nvPicPr>
          <p:cNvPr id="6" name="Obraz 5">
            <a:extLst>
              <a:ext uri="{FF2B5EF4-FFF2-40B4-BE49-F238E27FC236}">
                <a16:creationId xmlns:a16="http://schemas.microsoft.com/office/drawing/2014/main" id="{60E5F126-AE8C-C1F2-6C47-23739FD11A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3905" y="5786996"/>
            <a:ext cx="10044189" cy="1058461"/>
          </a:xfrm>
          <a:prstGeom prst="rect">
            <a:avLst/>
          </a:prstGeom>
        </p:spPr>
      </p:pic>
    </p:spTree>
    <p:extLst>
      <p:ext uri="{BB962C8B-B14F-4D97-AF65-F5344CB8AC3E}">
        <p14:creationId xmlns:p14="http://schemas.microsoft.com/office/powerpoint/2010/main" val="2616077337"/>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1" pos="164">
          <p15:clr>
            <a:srgbClr val="FBAE40"/>
          </p15:clr>
        </p15:guide>
        <p15:guide id="2" orient="horz" pos="77">
          <p15:clr>
            <a:srgbClr val="FBAE40"/>
          </p15:clr>
        </p15:guide>
        <p15:guide id="3" orient="horz" pos="1620">
          <p15:clr>
            <a:srgbClr val="FBAE40"/>
          </p15:clr>
        </p15:guide>
        <p15:guide id="4" orient="horz" pos="231">
          <p15:clr>
            <a:srgbClr val="FBAE40"/>
          </p15:clr>
        </p15:guide>
        <p15:guide id="5" orient="horz" pos="386">
          <p15:clr>
            <a:srgbClr val="FBAE40"/>
          </p15:clr>
        </p15:guide>
        <p15:guide id="6" orient="horz" pos="540">
          <p15:clr>
            <a:srgbClr val="FBAE40"/>
          </p15:clr>
        </p15:guide>
        <p15:guide id="7" orient="horz" pos="694">
          <p15:clr>
            <a:srgbClr val="FBAE40"/>
          </p15:clr>
        </p15:guide>
        <p15:guide id="8" orient="horz" pos="848">
          <p15:clr>
            <a:srgbClr val="FBAE40"/>
          </p15:clr>
        </p15:guide>
        <p15:guide id="9" orient="horz" pos="1003">
          <p15:clr>
            <a:srgbClr val="FBAE40"/>
          </p15:clr>
        </p15:guide>
        <p15:guide id="10" orient="horz" pos="1157">
          <p15:clr>
            <a:srgbClr val="FBAE40"/>
          </p15:clr>
        </p15:guide>
        <p15:guide id="11" orient="horz" pos="1311">
          <p15:clr>
            <a:srgbClr val="FBAE40"/>
          </p15:clr>
        </p15:guide>
        <p15:guide id="12" orient="horz" pos="1466">
          <p15:clr>
            <a:srgbClr val="FBAE40"/>
          </p15:clr>
        </p15:guide>
        <p15:guide id="13" orient="horz" pos="1774">
          <p15:clr>
            <a:srgbClr val="FBAE40"/>
          </p15:clr>
        </p15:guide>
        <p15:guide id="14" orient="horz" pos="1929">
          <p15:clr>
            <a:srgbClr val="FBAE40"/>
          </p15:clr>
        </p15:guide>
        <p15:guide id="15" orient="horz" pos="2083">
          <p15:clr>
            <a:srgbClr val="FBAE40"/>
          </p15:clr>
        </p15:guide>
        <p15:guide id="16" orient="horz" pos="2237">
          <p15:clr>
            <a:srgbClr val="FBAE40"/>
          </p15:clr>
        </p15:guide>
        <p15:guide id="17" orient="horz" pos="2392">
          <p15:clr>
            <a:srgbClr val="FBAE40"/>
          </p15:clr>
        </p15:guide>
        <p15:guide id="18" orient="horz" pos="2546">
          <p15:clr>
            <a:srgbClr val="FBAE40"/>
          </p15:clr>
        </p15:guide>
        <p15:guide id="19" orient="horz" pos="2700">
          <p15:clr>
            <a:srgbClr val="FBAE40"/>
          </p15:clr>
        </p15:guide>
        <p15:guide id="20" orient="horz" pos="2854">
          <p15:clr>
            <a:srgbClr val="FBAE40"/>
          </p15:clr>
        </p15:guide>
        <p15:guide id="21" orient="horz" pos="3009">
          <p15:clr>
            <a:srgbClr val="FBAE40"/>
          </p15:clr>
        </p15:guide>
        <p15:guide id="22" orient="horz" pos="3163">
          <p15:clr>
            <a:srgbClr val="FBAE40"/>
          </p15:clr>
        </p15:guide>
        <p15:guide id="23" pos="358">
          <p15:clr>
            <a:srgbClr val="FBAE40"/>
          </p15:clr>
        </p15:guide>
        <p15:guide id="24" pos="552">
          <p15:clr>
            <a:srgbClr val="FBAE40"/>
          </p15:clr>
        </p15:guide>
        <p15:guide id="25" pos="747">
          <p15:clr>
            <a:srgbClr val="FBAE40"/>
          </p15:clr>
        </p15:guide>
        <p15:guide id="26" pos="941">
          <p15:clr>
            <a:srgbClr val="FBAE40"/>
          </p15:clr>
        </p15:guide>
        <p15:guide id="27" pos="1135">
          <p15:clr>
            <a:srgbClr val="FBAE40"/>
          </p15:clr>
        </p15:guide>
        <p15:guide id="28" pos="1328">
          <p15:clr>
            <a:srgbClr val="FBAE40"/>
          </p15:clr>
        </p15:guide>
        <p15:guide id="29" pos="1522">
          <p15:clr>
            <a:srgbClr val="FBAE40"/>
          </p15:clr>
        </p15:guide>
        <p15:guide id="30" pos="1716">
          <p15:clr>
            <a:srgbClr val="FBAE40"/>
          </p15:clr>
        </p15:guide>
        <p15:guide id="31" pos="1911">
          <p15:clr>
            <a:srgbClr val="FBAE40"/>
          </p15:clr>
        </p15:guide>
        <p15:guide id="32" pos="2104">
          <p15:clr>
            <a:srgbClr val="FBAE40"/>
          </p15:clr>
        </p15:guide>
        <p15:guide id="33" pos="2298">
          <p15:clr>
            <a:srgbClr val="FBAE40"/>
          </p15:clr>
        </p15:guide>
        <p15:guide id="34" pos="2492">
          <p15:clr>
            <a:srgbClr val="FBAE40"/>
          </p15:clr>
        </p15:guide>
        <p15:guide id="35" pos="2686">
          <p15:clr>
            <a:srgbClr val="FBAE40"/>
          </p15:clr>
        </p15:guide>
        <p15:guide id="36" pos="2880">
          <p15:clr>
            <a:srgbClr val="FBAE40"/>
          </p15:clr>
        </p15:guide>
        <p15:guide id="37" pos="3074">
          <p15:clr>
            <a:srgbClr val="FBAE40"/>
          </p15:clr>
        </p15:guide>
        <p15:guide id="38" pos="3268">
          <p15:clr>
            <a:srgbClr val="FBAE40"/>
          </p15:clr>
        </p15:guide>
        <p15:guide id="39" pos="3462">
          <p15:clr>
            <a:srgbClr val="FBAE40"/>
          </p15:clr>
        </p15:guide>
        <p15:guide id="40" pos="3656">
          <p15:clr>
            <a:srgbClr val="FBAE40"/>
          </p15:clr>
        </p15:guide>
        <p15:guide id="41" pos="3849">
          <p15:clr>
            <a:srgbClr val="FBAE40"/>
          </p15:clr>
        </p15:guide>
        <p15:guide id="42" pos="4044">
          <p15:clr>
            <a:srgbClr val="FBAE40"/>
          </p15:clr>
        </p15:guide>
        <p15:guide id="43" pos="4238">
          <p15:clr>
            <a:srgbClr val="FBAE40"/>
          </p15:clr>
        </p15:guide>
        <p15:guide id="44" pos="4432">
          <p15:clr>
            <a:srgbClr val="FBAE40"/>
          </p15:clr>
        </p15:guide>
        <p15:guide id="45" pos="4625">
          <p15:clr>
            <a:srgbClr val="FBAE40"/>
          </p15:clr>
        </p15:guide>
        <p15:guide id="46" pos="4819">
          <p15:clr>
            <a:srgbClr val="FBAE40"/>
          </p15:clr>
        </p15:guide>
        <p15:guide id="47" pos="5013">
          <p15:clr>
            <a:srgbClr val="FBAE40"/>
          </p15:clr>
        </p15:guide>
        <p15:guide id="48" pos="5208">
          <p15:clr>
            <a:srgbClr val="FBAE40"/>
          </p15:clr>
        </p15:guide>
        <p15:guide id="49" pos="5402">
          <p15:clr>
            <a:srgbClr val="FBAE40"/>
          </p15:clr>
        </p15:guide>
        <p15:guide id="50" pos="559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p:nvSpPr>
        <p:spPr>
          <a:xfrm>
            <a:off x="3222237" y="4082829"/>
            <a:ext cx="8205841" cy="1671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79"/>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763924" y="1"/>
            <a:ext cx="7800560" cy="4408303"/>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 name="connsiteX0" fmla="*/ 0 w 6835775"/>
              <a:gd name="connsiteY0" fmla="*/ 0 h 4859338"/>
              <a:gd name="connsiteX1" fmla="*/ 6835775 w 6835775"/>
              <a:gd name="connsiteY1" fmla="*/ 0 h 4859338"/>
              <a:gd name="connsiteX2" fmla="*/ 6835775 w 6835775"/>
              <a:gd name="connsiteY2" fmla="*/ 4500563 h 4859338"/>
              <a:gd name="connsiteX3" fmla="*/ 2145924 w 6835775"/>
              <a:gd name="connsiteY3" fmla="*/ 4519230 h 4859338"/>
              <a:gd name="connsiteX4" fmla="*/ 2155824 w 6835775"/>
              <a:gd name="connsiteY4" fmla="*/ 4859338 h 4859338"/>
              <a:gd name="connsiteX5" fmla="*/ 0 w 6835775"/>
              <a:gd name="connsiteY5" fmla="*/ 4859338 h 4859338"/>
              <a:gd name="connsiteX6" fmla="*/ 0 w 6835775"/>
              <a:gd name="connsiteY6" fmla="*/ 0 h 4859338"/>
              <a:gd name="connsiteX0" fmla="*/ 0 w 6840726"/>
              <a:gd name="connsiteY0" fmla="*/ 0 h 4859338"/>
              <a:gd name="connsiteX1" fmla="*/ 6835775 w 6840726"/>
              <a:gd name="connsiteY1" fmla="*/ 0 h 4859338"/>
              <a:gd name="connsiteX2" fmla="*/ 6840726 w 6840726"/>
              <a:gd name="connsiteY2" fmla="*/ 4513008 h 4859338"/>
              <a:gd name="connsiteX3" fmla="*/ 2145924 w 6840726"/>
              <a:gd name="connsiteY3" fmla="*/ 4519230 h 4859338"/>
              <a:gd name="connsiteX4" fmla="*/ 2155824 w 6840726"/>
              <a:gd name="connsiteY4" fmla="*/ 4859338 h 4859338"/>
              <a:gd name="connsiteX5" fmla="*/ 0 w 6840726"/>
              <a:gd name="connsiteY5" fmla="*/ 4859338 h 4859338"/>
              <a:gd name="connsiteX6" fmla="*/ 0 w 6840726"/>
              <a:gd name="connsiteY6" fmla="*/ 0 h 4859338"/>
              <a:gd name="connsiteX0" fmla="*/ 0 w 6840726"/>
              <a:gd name="connsiteY0" fmla="*/ 0 h 4859338"/>
              <a:gd name="connsiteX1" fmla="*/ 6835775 w 6840726"/>
              <a:gd name="connsiteY1" fmla="*/ 0 h 4859338"/>
              <a:gd name="connsiteX2" fmla="*/ 6840726 w 6840726"/>
              <a:gd name="connsiteY2" fmla="*/ 4513008 h 4859338"/>
              <a:gd name="connsiteX3" fmla="*/ 2155825 w 6840726"/>
              <a:gd name="connsiteY3" fmla="*/ 4519230 h 4859338"/>
              <a:gd name="connsiteX4" fmla="*/ 2155824 w 6840726"/>
              <a:gd name="connsiteY4" fmla="*/ 4859338 h 4859338"/>
              <a:gd name="connsiteX5" fmla="*/ 0 w 6840726"/>
              <a:gd name="connsiteY5" fmla="*/ 4859338 h 4859338"/>
              <a:gd name="connsiteX6" fmla="*/ 0 w 6840726"/>
              <a:gd name="connsiteY6" fmla="*/ 0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0726" h="4859338">
                <a:moveTo>
                  <a:pt x="0" y="0"/>
                </a:moveTo>
                <a:lnTo>
                  <a:pt x="6835775" y="0"/>
                </a:lnTo>
                <a:cubicBezTo>
                  <a:pt x="6837425" y="1504336"/>
                  <a:pt x="6839076" y="3008672"/>
                  <a:pt x="6840726" y="4513008"/>
                </a:cubicBezTo>
                <a:lnTo>
                  <a:pt x="2155825" y="4519230"/>
                </a:lnTo>
                <a:cubicBezTo>
                  <a:pt x="2155825" y="4632599"/>
                  <a:pt x="2155824" y="4745969"/>
                  <a:pt x="2155824" y="4859338"/>
                </a:cubicBezTo>
                <a:lnTo>
                  <a:pt x="0" y="4859338"/>
                </a:lnTo>
                <a:lnTo>
                  <a:pt x="0" y="0"/>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dirty="0"/>
              <a:t>Kliknij ikonę, aby dodać obraz</a:t>
            </a:r>
          </a:p>
        </p:txBody>
      </p:sp>
      <p:sp>
        <p:nvSpPr>
          <p:cNvPr id="5" name="Prostokąt 4">
            <a:extLst>
              <a:ext uri="{FF2B5EF4-FFF2-40B4-BE49-F238E27FC236}">
                <a16:creationId xmlns:a16="http://schemas.microsoft.com/office/drawing/2014/main" id="{7BF7E1EF-0AB1-F3B1-F5CD-6A2AA3056193}"/>
              </a:ext>
            </a:extLst>
          </p:cNvPr>
          <p:cNvSpPr/>
          <p:nvPr/>
        </p:nvSpPr>
        <p:spPr>
          <a:xfrm>
            <a:off x="4453202" y="4082830"/>
            <a:ext cx="4105636" cy="326036"/>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79" dirty="0"/>
          </a:p>
          <a:p>
            <a:pPr algn="ctr"/>
            <a:endParaRPr lang="pl-PL" sz="1279" dirty="0"/>
          </a:p>
          <a:p>
            <a:pPr algn="ctr"/>
            <a:endParaRPr lang="pl-PL" sz="1279" dirty="0"/>
          </a:p>
        </p:txBody>
      </p:sp>
      <p:sp>
        <p:nvSpPr>
          <p:cNvPr id="6" name="Prostokąt 5">
            <a:extLst>
              <a:ext uri="{FF2B5EF4-FFF2-40B4-BE49-F238E27FC236}">
                <a16:creationId xmlns:a16="http://schemas.microsoft.com/office/drawing/2014/main" id="{03E2C530-5988-0861-50D8-1C7FE1662A60}"/>
              </a:ext>
            </a:extLst>
          </p:cNvPr>
          <p:cNvSpPr/>
          <p:nvPr/>
        </p:nvSpPr>
        <p:spPr>
          <a:xfrm>
            <a:off x="3222238" y="4082829"/>
            <a:ext cx="1230967" cy="325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79"/>
          </a:p>
        </p:txBody>
      </p:sp>
      <p:sp>
        <p:nvSpPr>
          <p:cNvPr id="2" name="Title 1"/>
          <p:cNvSpPr>
            <a:spLocks noGrp="1"/>
          </p:cNvSpPr>
          <p:nvPr>
            <p:ph type="ctrTitle"/>
          </p:nvPr>
        </p:nvSpPr>
        <p:spPr>
          <a:xfrm>
            <a:off x="3633162" y="4713463"/>
            <a:ext cx="7389421" cy="1197861"/>
          </a:xfrm>
        </p:spPr>
        <p:txBody>
          <a:bodyPr anchor="t" anchorCtr="0">
            <a:normAutofit/>
          </a:bodyPr>
          <a:lstStyle>
            <a:lvl1pPr algn="l">
              <a:lnSpc>
                <a:spcPts val="3175"/>
              </a:lnSpc>
              <a:defRPr sz="2540"/>
            </a:lvl1pPr>
          </a:lstStyle>
          <a:p>
            <a:r>
              <a:rPr lang="pl-PL" dirty="0"/>
              <a:t>Kliknij, aby edytować styl</a:t>
            </a:r>
            <a:endParaRPr lang="en-US" dirty="0"/>
          </a:p>
        </p:txBody>
      </p:sp>
      <p:pic>
        <p:nvPicPr>
          <p:cNvPr id="4" name="Obraz 3" descr="Obraz zawierający tekst, Czcionka, zrzut ekranu, Grafika">
            <a:extLst>
              <a:ext uri="{FF2B5EF4-FFF2-40B4-BE49-F238E27FC236}">
                <a16:creationId xmlns:a16="http://schemas.microsoft.com/office/drawing/2014/main" id="{F09836D7-D034-750A-B258-72BA070B3C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17118" y="923515"/>
            <a:ext cx="2410958" cy="541959"/>
          </a:xfrm>
          <a:prstGeom prst="rect">
            <a:avLst/>
          </a:prstGeom>
        </p:spPr>
      </p:pic>
      <p:pic>
        <p:nvPicPr>
          <p:cNvPr id="7" name="Obraz 6">
            <a:extLst>
              <a:ext uri="{FF2B5EF4-FFF2-40B4-BE49-F238E27FC236}">
                <a16:creationId xmlns:a16="http://schemas.microsoft.com/office/drawing/2014/main" id="{62000A07-9F4D-020A-4103-D15E8496D4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3905" y="5793208"/>
            <a:ext cx="10044189" cy="1058461"/>
          </a:xfrm>
          <a:prstGeom prst="rect">
            <a:avLst/>
          </a:prstGeom>
        </p:spPr>
      </p:pic>
    </p:spTree>
    <p:extLst>
      <p:ext uri="{BB962C8B-B14F-4D97-AF65-F5344CB8AC3E}">
        <p14:creationId xmlns:p14="http://schemas.microsoft.com/office/powerpoint/2010/main" val="1109539358"/>
      </p:ext>
    </p:extLst>
  </p:cSld>
  <p:clrMapOvr>
    <a:masterClrMapping/>
  </p:clrMapOvr>
  <p:hf hdr="0" ftr="0" dt="0"/>
  <p:extLst>
    <p:ext uri="{DCECCB84-F9BA-43D5-87BE-67443E8EF086}">
      <p15:sldGuideLst xmlns:p15="http://schemas.microsoft.com/office/powerpoint/2012/main">
        <p15:guide id="1" pos="165">
          <p15:clr>
            <a:srgbClr val="FBAE40"/>
          </p15:clr>
        </p15:guide>
        <p15:guide id="2" orient="horz" pos="77">
          <p15:clr>
            <a:srgbClr val="FBAE40"/>
          </p15:clr>
        </p15:guide>
        <p15:guide id="3" orient="horz" pos="1620">
          <p15:clr>
            <a:srgbClr val="FBAE40"/>
          </p15:clr>
        </p15:guide>
        <p15:guide id="4" orient="horz" pos="231">
          <p15:clr>
            <a:srgbClr val="FBAE40"/>
          </p15:clr>
        </p15:guide>
        <p15:guide id="5" orient="horz" pos="386">
          <p15:clr>
            <a:srgbClr val="FBAE40"/>
          </p15:clr>
        </p15:guide>
        <p15:guide id="6" orient="horz" pos="540">
          <p15:clr>
            <a:srgbClr val="FBAE40"/>
          </p15:clr>
        </p15:guide>
        <p15:guide id="7" orient="horz" pos="694">
          <p15:clr>
            <a:srgbClr val="FBAE40"/>
          </p15:clr>
        </p15:guide>
        <p15:guide id="8" orient="horz" pos="848">
          <p15:clr>
            <a:srgbClr val="FBAE40"/>
          </p15:clr>
        </p15:guide>
        <p15:guide id="9" orient="horz" pos="1003">
          <p15:clr>
            <a:srgbClr val="FBAE40"/>
          </p15:clr>
        </p15:guide>
        <p15:guide id="10" orient="horz" pos="1157">
          <p15:clr>
            <a:srgbClr val="FBAE40"/>
          </p15:clr>
        </p15:guide>
        <p15:guide id="11" orient="horz" pos="1311">
          <p15:clr>
            <a:srgbClr val="FBAE40"/>
          </p15:clr>
        </p15:guide>
        <p15:guide id="12" orient="horz" pos="1466">
          <p15:clr>
            <a:srgbClr val="FBAE40"/>
          </p15:clr>
        </p15:guide>
        <p15:guide id="13" orient="horz" pos="1774">
          <p15:clr>
            <a:srgbClr val="FBAE40"/>
          </p15:clr>
        </p15:guide>
        <p15:guide id="14" orient="horz" pos="1929">
          <p15:clr>
            <a:srgbClr val="FBAE40"/>
          </p15:clr>
        </p15:guide>
        <p15:guide id="15" orient="horz" pos="2083">
          <p15:clr>
            <a:srgbClr val="FBAE40"/>
          </p15:clr>
        </p15:guide>
        <p15:guide id="16" orient="horz" pos="2237">
          <p15:clr>
            <a:srgbClr val="FBAE40"/>
          </p15:clr>
        </p15:guide>
        <p15:guide id="17" orient="horz" pos="2392">
          <p15:clr>
            <a:srgbClr val="FBAE40"/>
          </p15:clr>
        </p15:guide>
        <p15:guide id="18" orient="horz" pos="2546">
          <p15:clr>
            <a:srgbClr val="FBAE40"/>
          </p15:clr>
        </p15:guide>
        <p15:guide id="19" orient="horz" pos="2700">
          <p15:clr>
            <a:srgbClr val="FBAE40"/>
          </p15:clr>
        </p15:guide>
        <p15:guide id="20" orient="horz" pos="2854">
          <p15:clr>
            <a:srgbClr val="FBAE40"/>
          </p15:clr>
        </p15:guide>
        <p15:guide id="21" orient="horz" pos="3009">
          <p15:clr>
            <a:srgbClr val="FBAE40"/>
          </p15:clr>
        </p15:guide>
        <p15:guide id="22" orient="horz" pos="3163">
          <p15:clr>
            <a:srgbClr val="FBAE40"/>
          </p15:clr>
        </p15:guide>
        <p15:guide id="23" pos="358">
          <p15:clr>
            <a:srgbClr val="FBAE40"/>
          </p15:clr>
        </p15:guide>
        <p15:guide id="24" pos="552">
          <p15:clr>
            <a:srgbClr val="FBAE40"/>
          </p15:clr>
        </p15:guide>
        <p15:guide id="25" pos="747">
          <p15:clr>
            <a:srgbClr val="FBAE40"/>
          </p15:clr>
        </p15:guide>
        <p15:guide id="26" pos="941">
          <p15:clr>
            <a:srgbClr val="FBAE40"/>
          </p15:clr>
        </p15:guide>
        <p15:guide id="27" pos="1135">
          <p15:clr>
            <a:srgbClr val="FBAE40"/>
          </p15:clr>
        </p15:guide>
        <p15:guide id="28" pos="1328">
          <p15:clr>
            <a:srgbClr val="FBAE40"/>
          </p15:clr>
        </p15:guide>
        <p15:guide id="29" pos="1522">
          <p15:clr>
            <a:srgbClr val="FBAE40"/>
          </p15:clr>
        </p15:guide>
        <p15:guide id="30" pos="1716">
          <p15:clr>
            <a:srgbClr val="FBAE40"/>
          </p15:clr>
        </p15:guide>
        <p15:guide id="31" pos="1911">
          <p15:clr>
            <a:srgbClr val="FBAE40"/>
          </p15:clr>
        </p15:guide>
        <p15:guide id="32" pos="2104">
          <p15:clr>
            <a:srgbClr val="FBAE40"/>
          </p15:clr>
        </p15:guide>
        <p15:guide id="33" pos="2298">
          <p15:clr>
            <a:srgbClr val="FBAE40"/>
          </p15:clr>
        </p15:guide>
        <p15:guide id="34" pos="2492">
          <p15:clr>
            <a:srgbClr val="FBAE40"/>
          </p15:clr>
        </p15:guide>
        <p15:guide id="35" pos="2686">
          <p15:clr>
            <a:srgbClr val="FBAE40"/>
          </p15:clr>
        </p15:guide>
        <p15:guide id="36" pos="2880">
          <p15:clr>
            <a:srgbClr val="FBAE40"/>
          </p15:clr>
        </p15:guide>
        <p15:guide id="37" pos="3074">
          <p15:clr>
            <a:srgbClr val="FBAE40"/>
          </p15:clr>
        </p15:guide>
        <p15:guide id="38" pos="3268">
          <p15:clr>
            <a:srgbClr val="FBAE40"/>
          </p15:clr>
        </p15:guide>
        <p15:guide id="39" pos="3462">
          <p15:clr>
            <a:srgbClr val="FBAE40"/>
          </p15:clr>
        </p15:guide>
        <p15:guide id="40" pos="3656">
          <p15:clr>
            <a:srgbClr val="FBAE40"/>
          </p15:clr>
        </p15:guide>
        <p15:guide id="41" pos="3849">
          <p15:clr>
            <a:srgbClr val="FBAE40"/>
          </p15:clr>
        </p15:guide>
        <p15:guide id="42" pos="4044">
          <p15:clr>
            <a:srgbClr val="FBAE40"/>
          </p15:clr>
        </p15:guide>
        <p15:guide id="43" pos="4238">
          <p15:clr>
            <a:srgbClr val="FBAE40"/>
          </p15:clr>
        </p15:guide>
        <p15:guide id="44" pos="4432">
          <p15:clr>
            <a:srgbClr val="FBAE40"/>
          </p15:clr>
        </p15:guide>
        <p15:guide id="45" pos="4625">
          <p15:clr>
            <a:srgbClr val="FBAE40"/>
          </p15:clr>
        </p15:guide>
        <p15:guide id="46" pos="4819">
          <p15:clr>
            <a:srgbClr val="FBAE40"/>
          </p15:clr>
        </p15:guide>
        <p15:guide id="47" pos="5013">
          <p15:clr>
            <a:srgbClr val="FBAE40"/>
          </p15:clr>
        </p15:guide>
        <p15:guide id="48" pos="5208">
          <p15:clr>
            <a:srgbClr val="FBAE40"/>
          </p15:clr>
        </p15:guide>
        <p15:guide id="49" pos="5402">
          <p15:clr>
            <a:srgbClr val="FBAE40"/>
          </p15:clr>
        </p15:guide>
        <p15:guide id="50" pos="559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F8C0183B-A19B-450E-9615-6C83693937D9}" type="slidenum">
              <a:rPr lang="pl-PL" smtClean="0"/>
              <a:t>‹#›</a:t>
            </a:fld>
            <a:endParaRPr lang="pl-PL"/>
          </a:p>
        </p:txBody>
      </p:sp>
    </p:spTree>
    <p:extLst>
      <p:ext uri="{BB962C8B-B14F-4D97-AF65-F5344CB8AC3E}">
        <p14:creationId xmlns:p14="http://schemas.microsoft.com/office/powerpoint/2010/main" val="196084162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69852" y="1796073"/>
            <a:ext cx="4720891" cy="4245628"/>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6301256" y="1795869"/>
            <a:ext cx="4720891" cy="424581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F8C0183B-A19B-450E-9615-6C83693937D9}" type="slidenum">
              <a:rPr lang="pl-PL" smtClean="0"/>
              <a:t>‹#›</a:t>
            </a:fld>
            <a:endParaRPr lang="pl-PL"/>
          </a:p>
        </p:txBody>
      </p:sp>
    </p:spTree>
    <p:extLst>
      <p:ext uri="{BB962C8B-B14F-4D97-AF65-F5344CB8AC3E}">
        <p14:creationId xmlns:p14="http://schemas.microsoft.com/office/powerpoint/2010/main" val="348111463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6096000" y="816316"/>
            <a:ext cx="4926147" cy="979757"/>
          </a:xfrm>
        </p:spPr>
        <p:txBody>
          <a:bodyPr/>
          <a:lstStyle/>
          <a:p>
            <a:r>
              <a:rPr lang="pl-PL"/>
              <a:t>Kliknij, aby edytować styl</a:t>
            </a:r>
            <a:endParaRPr lang="en-US" dirty="0"/>
          </a:p>
        </p:txBody>
      </p:sp>
      <p:sp>
        <p:nvSpPr>
          <p:cNvPr id="3" name="Content Placeholder 2"/>
          <p:cNvSpPr>
            <a:spLocks noGrp="1"/>
          </p:cNvSpPr>
          <p:nvPr>
            <p:ph sz="half" idx="1"/>
          </p:nvPr>
        </p:nvSpPr>
        <p:spPr>
          <a:xfrm>
            <a:off x="6095999" y="1796072"/>
            <a:ext cx="4926583" cy="4245613"/>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F8C0183B-A19B-450E-9615-6C83693937D9}" type="slidenum">
              <a:rPr lang="pl-PL" smtClean="0"/>
              <a:t>‹#›</a:t>
            </a:fld>
            <a:endParaRPr lang="pl-PL"/>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1" y="816567"/>
            <a:ext cx="5685980" cy="5225119"/>
          </a:xfrm>
          <a:solidFill>
            <a:schemeClr val="bg1">
              <a:lumMod val="95000"/>
            </a:schemeClr>
          </a:solidFill>
        </p:spPr>
        <p:txBody>
          <a:bodyPr anchor="ctr" anchorCtr="0"/>
          <a:lstStyle>
            <a:lvl1pPr algn="ctr">
              <a:buFont typeface="Arial" panose="020B0604020202020204" pitchFamily="34" charset="0"/>
              <a:buNone/>
              <a:defRPr sz="907"/>
            </a:lvl1pPr>
          </a:lstStyle>
          <a:p>
            <a:r>
              <a:rPr lang="pl-PL"/>
              <a:t>Kliknij ikonę, aby dodać obraz</a:t>
            </a:r>
            <a:endParaRPr lang="pl-PL" dirty="0"/>
          </a:p>
        </p:txBody>
      </p:sp>
    </p:spTree>
    <p:extLst>
      <p:ext uri="{BB962C8B-B14F-4D97-AF65-F5344CB8AC3E}">
        <p14:creationId xmlns:p14="http://schemas.microsoft.com/office/powerpoint/2010/main" val="289376885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F8C0183B-A19B-450E-9615-6C83693937D9}" type="slidenum">
              <a:rPr lang="pl-PL" smtClean="0"/>
              <a:t>‹#›</a:t>
            </a:fld>
            <a:endParaRPr lang="pl-PL"/>
          </a:p>
        </p:txBody>
      </p:sp>
      <p:sp>
        <p:nvSpPr>
          <p:cNvPr id="6" name="Prostokąt 5">
            <a:extLst>
              <a:ext uri="{FF2B5EF4-FFF2-40B4-BE49-F238E27FC236}">
                <a16:creationId xmlns:a16="http://schemas.microsoft.com/office/drawing/2014/main" id="{630E28BA-19A4-6182-CE10-65107EDF6B75}"/>
              </a:ext>
            </a:extLst>
          </p:cNvPr>
          <p:cNvSpPr/>
          <p:nvPr/>
        </p:nvSpPr>
        <p:spPr>
          <a:xfrm>
            <a:off x="9790199" y="6695265"/>
            <a:ext cx="1232383" cy="1627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79"/>
          </a:p>
        </p:txBody>
      </p:sp>
    </p:spTree>
    <p:extLst>
      <p:ext uri="{BB962C8B-B14F-4D97-AF65-F5344CB8AC3E}">
        <p14:creationId xmlns:p14="http://schemas.microsoft.com/office/powerpoint/2010/main" val="182796239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69852" y="1796073"/>
            <a:ext cx="4720891" cy="424562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6301256" y="1795869"/>
            <a:ext cx="4720891" cy="424581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F8C0183B-A19B-450E-9615-6C83693937D9}" type="slidenum">
              <a:rPr lang="pl-PL" smtClean="0"/>
              <a:t>‹#›</a:t>
            </a:fld>
            <a:endParaRPr lang="pl-PL"/>
          </a:p>
        </p:txBody>
      </p:sp>
      <p:sp>
        <p:nvSpPr>
          <p:cNvPr id="6" name="Prostokąt 5">
            <a:extLst>
              <a:ext uri="{FF2B5EF4-FFF2-40B4-BE49-F238E27FC236}">
                <a16:creationId xmlns:a16="http://schemas.microsoft.com/office/drawing/2014/main" id="{E363107C-97A9-9A5D-A2A2-E6ABB7ED4C62}"/>
              </a:ext>
            </a:extLst>
          </p:cNvPr>
          <p:cNvSpPr/>
          <p:nvPr/>
        </p:nvSpPr>
        <p:spPr>
          <a:xfrm>
            <a:off x="9790199" y="6695265"/>
            <a:ext cx="1232383" cy="1627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79"/>
          </a:p>
        </p:txBody>
      </p:sp>
    </p:spTree>
    <p:extLst>
      <p:ext uri="{BB962C8B-B14F-4D97-AF65-F5344CB8AC3E}">
        <p14:creationId xmlns:p14="http://schemas.microsoft.com/office/powerpoint/2010/main" val="263211581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9419" y="816316"/>
            <a:ext cx="9852728" cy="979757"/>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169854" y="1796072"/>
            <a:ext cx="9852729" cy="4245613"/>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p:nvSpPr>
        <p:spPr>
          <a:xfrm>
            <a:off x="1169813" y="1"/>
            <a:ext cx="1232383" cy="162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79"/>
          </a:p>
        </p:txBody>
      </p:sp>
      <p:sp>
        <p:nvSpPr>
          <p:cNvPr id="12" name="Prostokąt 11">
            <a:extLst>
              <a:ext uri="{FF2B5EF4-FFF2-40B4-BE49-F238E27FC236}">
                <a16:creationId xmlns:a16="http://schemas.microsoft.com/office/drawing/2014/main" id="{662915FD-1FF3-5CF3-5C57-034114B5E6A2}"/>
              </a:ext>
            </a:extLst>
          </p:cNvPr>
          <p:cNvSpPr/>
          <p:nvPr/>
        </p:nvSpPr>
        <p:spPr>
          <a:xfrm>
            <a:off x="2402195" y="1"/>
            <a:ext cx="8619951" cy="1627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79"/>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9789805" y="6368268"/>
            <a:ext cx="1231537" cy="163293"/>
          </a:xfrm>
          <a:prstGeom prst="rect">
            <a:avLst/>
          </a:prstGeom>
          <a:noFill/>
        </p:spPr>
        <p:txBody>
          <a:bodyPr vert="horz" lIns="0" tIns="72000" rIns="0" bIns="72000" rtlCol="0" anchor="ctr" anchorCtr="0"/>
          <a:lstStyle>
            <a:lvl1pPr algn="r">
              <a:defRPr sz="907">
                <a:solidFill>
                  <a:schemeClr val="tx2"/>
                </a:solidFill>
                <a:latin typeface="Open Sans" pitchFamily="2" charset="0"/>
                <a:ea typeface="Open Sans" pitchFamily="2" charset="0"/>
                <a:cs typeface="Open Sans" pitchFamily="2" charset="0"/>
              </a:defRPr>
            </a:lvl1pPr>
          </a:lstStyle>
          <a:p>
            <a:fld id="{F8C0183B-A19B-450E-9615-6C83693937D9}" type="slidenum">
              <a:rPr lang="pl-PL" smtClean="0"/>
              <a:t>‹#›</a:t>
            </a:fld>
            <a:endParaRPr lang="pl-PL"/>
          </a:p>
        </p:txBody>
      </p:sp>
      <p:sp>
        <p:nvSpPr>
          <p:cNvPr id="7" name="Prostokąt 6">
            <a:extLst>
              <a:ext uri="{FF2B5EF4-FFF2-40B4-BE49-F238E27FC236}">
                <a16:creationId xmlns:a16="http://schemas.microsoft.com/office/drawing/2014/main" id="{4C2A84FB-402E-BB6C-632B-D1ADD49B7D8C}"/>
              </a:ext>
            </a:extLst>
          </p:cNvPr>
          <p:cNvSpPr/>
          <p:nvPr/>
        </p:nvSpPr>
        <p:spPr>
          <a:xfrm>
            <a:off x="9790199" y="6695265"/>
            <a:ext cx="1232383" cy="1627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79"/>
          </a:p>
        </p:txBody>
      </p:sp>
    </p:spTree>
    <p:extLst>
      <p:ext uri="{BB962C8B-B14F-4D97-AF65-F5344CB8AC3E}">
        <p14:creationId xmlns:p14="http://schemas.microsoft.com/office/powerpoint/2010/main" val="32275175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p:titleStyle>
    <p:bodyStyle>
      <a:lvl1pPr marL="228596" indent="-228596" algn="l" defTabSz="914382" rtl="0" eaLnBrk="1" latinLnBrk="0" hangingPunct="1">
        <a:lnSpc>
          <a:spcPts val="2177"/>
        </a:lnSpc>
        <a:spcBef>
          <a:spcPts val="1000"/>
        </a:spcBef>
        <a:buClr>
          <a:schemeClr val="accent1"/>
        </a:buClr>
        <a:buFontTx/>
        <a:buBlip>
          <a:blip r:embed="rId12"/>
        </a:buBlip>
        <a:defRPr sz="1633" kern="1200">
          <a:solidFill>
            <a:schemeClr val="tx1"/>
          </a:solidFill>
          <a:latin typeface="Open Sans" pitchFamily="2" charset="0"/>
          <a:ea typeface="Open Sans" pitchFamily="2" charset="0"/>
          <a:cs typeface="Open Sans" pitchFamily="2" charset="0"/>
        </a:defRPr>
      </a:lvl1pPr>
      <a:lvl2pPr marL="685787" indent="-228596" algn="l" defTabSz="914382" rtl="0" eaLnBrk="1" latinLnBrk="0" hangingPunct="1">
        <a:lnSpc>
          <a:spcPts val="2177"/>
        </a:lnSpc>
        <a:spcBef>
          <a:spcPts val="500"/>
        </a:spcBef>
        <a:buFontTx/>
        <a:buBlip>
          <a:blip r:embed="rId13"/>
        </a:buBlip>
        <a:defRPr sz="1633" kern="1200">
          <a:solidFill>
            <a:schemeClr val="tx1"/>
          </a:solidFill>
          <a:latin typeface="Open Sans" pitchFamily="2" charset="0"/>
          <a:ea typeface="Open Sans" pitchFamily="2" charset="0"/>
          <a:cs typeface="Open Sans" pitchFamily="2" charset="0"/>
        </a:defRPr>
      </a:lvl2pPr>
      <a:lvl3pPr marL="1142979" indent="-228596" algn="l" defTabSz="914382" rtl="0" eaLnBrk="1" latinLnBrk="0" hangingPunct="1">
        <a:lnSpc>
          <a:spcPts val="2177"/>
        </a:lnSpc>
        <a:spcBef>
          <a:spcPts val="500"/>
        </a:spcBef>
        <a:buFontTx/>
        <a:buBlip>
          <a:blip r:embed="rId14"/>
        </a:buBlip>
        <a:defRPr sz="1633" kern="1200">
          <a:solidFill>
            <a:schemeClr val="tx1"/>
          </a:solidFill>
          <a:latin typeface="Open Sans" pitchFamily="2" charset="0"/>
          <a:ea typeface="Open Sans" pitchFamily="2" charset="0"/>
          <a:cs typeface="Open Sans" pitchFamily="2" charset="0"/>
        </a:defRPr>
      </a:lvl3pPr>
      <a:lvl4pPr marL="1600171" indent="-228596" algn="l" defTabSz="914382"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4pPr>
      <a:lvl5pPr marL="2057362" indent="-228596" algn="l" defTabSz="914382"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5pPr>
      <a:lvl6pPr marL="251455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6"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7"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8"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2" rtl="0" eaLnBrk="1" latinLnBrk="0" hangingPunct="1">
        <a:defRPr sz="1800" kern="1200">
          <a:solidFill>
            <a:schemeClr val="tx1"/>
          </a:solidFill>
          <a:latin typeface="+mn-lt"/>
          <a:ea typeface="+mn-ea"/>
          <a:cs typeface="+mn-cs"/>
        </a:defRPr>
      </a:lvl1pPr>
      <a:lvl2pPr marL="457193"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5" algn="l" defTabSz="914382" rtl="0" eaLnBrk="1" latinLnBrk="0" hangingPunct="1">
        <a:defRPr sz="1800" kern="1200">
          <a:solidFill>
            <a:schemeClr val="tx1"/>
          </a:solidFill>
          <a:latin typeface="+mn-lt"/>
          <a:ea typeface="+mn-ea"/>
          <a:cs typeface="+mn-cs"/>
        </a:defRPr>
      </a:lvl4pPr>
      <a:lvl5pPr marL="1828766" algn="l" defTabSz="914382" rtl="0" eaLnBrk="1" latinLnBrk="0" hangingPunct="1">
        <a:defRPr sz="1800" kern="1200">
          <a:solidFill>
            <a:schemeClr val="tx1"/>
          </a:solidFill>
          <a:latin typeface="+mn-lt"/>
          <a:ea typeface="+mn-ea"/>
          <a:cs typeface="+mn-cs"/>
        </a:defRPr>
      </a:lvl5pPr>
      <a:lvl6pPr marL="2285958" algn="l" defTabSz="914382" rtl="0" eaLnBrk="1" latinLnBrk="0" hangingPunct="1">
        <a:defRPr sz="1800" kern="1200">
          <a:solidFill>
            <a:schemeClr val="tx1"/>
          </a:solidFill>
          <a:latin typeface="+mn-lt"/>
          <a:ea typeface="+mn-ea"/>
          <a:cs typeface="+mn-cs"/>
        </a:defRPr>
      </a:lvl6pPr>
      <a:lvl7pPr marL="2743149" algn="l" defTabSz="914382" rtl="0" eaLnBrk="1" latinLnBrk="0" hangingPunct="1">
        <a:defRPr sz="1800" kern="1200">
          <a:solidFill>
            <a:schemeClr val="tx1"/>
          </a:solidFill>
          <a:latin typeface="+mn-lt"/>
          <a:ea typeface="+mn-ea"/>
          <a:cs typeface="+mn-cs"/>
        </a:defRPr>
      </a:lvl7pPr>
      <a:lvl8pPr marL="3200341" algn="l" defTabSz="914382" rtl="0" eaLnBrk="1" latinLnBrk="0" hangingPunct="1">
        <a:defRPr sz="1800" kern="1200">
          <a:solidFill>
            <a:schemeClr val="tx1"/>
          </a:solidFill>
          <a:latin typeface="+mn-lt"/>
          <a:ea typeface="+mn-ea"/>
          <a:cs typeface="+mn-cs"/>
        </a:defRPr>
      </a:lvl8pPr>
      <a:lvl9pPr marL="3657533" algn="l" defTabSz="91438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5">
          <p15:clr>
            <a:srgbClr val="F26B43"/>
          </p15:clr>
        </p15:guide>
        <p15:guide id="2" pos="358">
          <p15:clr>
            <a:srgbClr val="F26B43"/>
          </p15:clr>
        </p15:guide>
        <p15:guide id="3" pos="552">
          <p15:clr>
            <a:srgbClr val="F26B43"/>
          </p15:clr>
        </p15:guide>
        <p15:guide id="4" pos="747">
          <p15:clr>
            <a:srgbClr val="F26B43"/>
          </p15:clr>
        </p15:guide>
        <p15:guide id="5" pos="941">
          <p15:clr>
            <a:srgbClr val="F26B43"/>
          </p15:clr>
        </p15:guide>
        <p15:guide id="6" pos="1135">
          <p15:clr>
            <a:srgbClr val="F26B43"/>
          </p15:clr>
        </p15:guide>
        <p15:guide id="7" pos="1328">
          <p15:clr>
            <a:srgbClr val="F26B43"/>
          </p15:clr>
        </p15:guide>
        <p15:guide id="8" pos="1522">
          <p15:clr>
            <a:srgbClr val="F26B43"/>
          </p15:clr>
        </p15:guide>
        <p15:guide id="9" pos="1716">
          <p15:clr>
            <a:srgbClr val="F26B43"/>
          </p15:clr>
        </p15:guide>
        <p15:guide id="10" pos="1911">
          <p15:clr>
            <a:srgbClr val="F26B43"/>
          </p15:clr>
        </p15:guide>
        <p15:guide id="11" pos="2104">
          <p15:clr>
            <a:srgbClr val="F26B43"/>
          </p15:clr>
        </p15:guide>
        <p15:guide id="12" pos="2298">
          <p15:clr>
            <a:srgbClr val="F26B43"/>
          </p15:clr>
        </p15:guide>
        <p15:guide id="13" pos="2492">
          <p15:clr>
            <a:srgbClr val="F26B43"/>
          </p15:clr>
        </p15:guide>
        <p15:guide id="14" pos="2686">
          <p15:clr>
            <a:srgbClr val="F26B43"/>
          </p15:clr>
        </p15:guide>
        <p15:guide id="15" pos="2880">
          <p15:clr>
            <a:srgbClr val="F26B43"/>
          </p15:clr>
        </p15:guide>
        <p15:guide id="16" pos="3074">
          <p15:clr>
            <a:srgbClr val="F26B43"/>
          </p15:clr>
        </p15:guide>
        <p15:guide id="17" pos="3268">
          <p15:clr>
            <a:srgbClr val="F26B43"/>
          </p15:clr>
        </p15:guide>
        <p15:guide id="18" pos="3462">
          <p15:clr>
            <a:srgbClr val="F26B43"/>
          </p15:clr>
        </p15:guide>
        <p15:guide id="19" pos="3656">
          <p15:clr>
            <a:srgbClr val="F26B43"/>
          </p15:clr>
        </p15:guide>
        <p15:guide id="20" pos="3849">
          <p15:clr>
            <a:srgbClr val="F26B43"/>
          </p15:clr>
        </p15:guide>
        <p15:guide id="21" pos="4044">
          <p15:clr>
            <a:srgbClr val="F26B43"/>
          </p15:clr>
        </p15:guide>
        <p15:guide id="22" pos="4238">
          <p15:clr>
            <a:srgbClr val="F26B43"/>
          </p15:clr>
        </p15:guide>
        <p15:guide id="23" pos="4432">
          <p15:clr>
            <a:srgbClr val="F26B43"/>
          </p15:clr>
        </p15:guide>
        <p15:guide id="24" pos="4625">
          <p15:clr>
            <a:srgbClr val="F26B43"/>
          </p15:clr>
        </p15:guide>
        <p15:guide id="25" pos="4819">
          <p15:clr>
            <a:srgbClr val="F26B43"/>
          </p15:clr>
        </p15:guide>
        <p15:guide id="26" pos="5013">
          <p15:clr>
            <a:srgbClr val="F26B43"/>
          </p15:clr>
        </p15:guide>
        <p15:guide id="27" pos="5208">
          <p15:clr>
            <a:srgbClr val="F26B43"/>
          </p15:clr>
        </p15:guide>
        <p15:guide id="28" pos="5402">
          <p15:clr>
            <a:srgbClr val="F26B43"/>
          </p15:clr>
        </p15:guide>
        <p15:guide id="29" pos="5595">
          <p15:clr>
            <a:srgbClr val="F26B43"/>
          </p15:clr>
        </p15:guide>
        <p15:guide id="30" orient="horz" pos="77">
          <p15:clr>
            <a:srgbClr val="F26B43"/>
          </p15:clr>
        </p15:guide>
        <p15:guide id="31" orient="horz" pos="231">
          <p15:clr>
            <a:srgbClr val="F26B43"/>
          </p15:clr>
        </p15:guide>
        <p15:guide id="32" orient="horz" pos="386">
          <p15:clr>
            <a:srgbClr val="F26B43"/>
          </p15:clr>
        </p15:guide>
        <p15:guide id="33" orient="horz" pos="540">
          <p15:clr>
            <a:srgbClr val="F26B43"/>
          </p15:clr>
        </p15:guide>
        <p15:guide id="34" orient="horz" pos="694">
          <p15:clr>
            <a:srgbClr val="F26B43"/>
          </p15:clr>
        </p15:guide>
        <p15:guide id="35" orient="horz" pos="848">
          <p15:clr>
            <a:srgbClr val="F26B43"/>
          </p15:clr>
        </p15:guide>
        <p15:guide id="36" orient="horz" pos="1003">
          <p15:clr>
            <a:srgbClr val="F26B43"/>
          </p15:clr>
        </p15:guide>
        <p15:guide id="37" orient="horz" pos="1157">
          <p15:clr>
            <a:srgbClr val="F26B43"/>
          </p15:clr>
        </p15:guide>
        <p15:guide id="38" orient="horz" pos="1311">
          <p15:clr>
            <a:srgbClr val="F26B43"/>
          </p15:clr>
        </p15:guide>
        <p15:guide id="39" orient="horz" pos="1466">
          <p15:clr>
            <a:srgbClr val="F26B43"/>
          </p15:clr>
        </p15:guide>
        <p15:guide id="40" orient="horz" pos="1620">
          <p15:clr>
            <a:srgbClr val="F26B43"/>
          </p15:clr>
        </p15:guide>
        <p15:guide id="41" orient="horz" pos="1774">
          <p15:clr>
            <a:srgbClr val="F26B43"/>
          </p15:clr>
        </p15:guide>
        <p15:guide id="42" orient="horz" pos="1929">
          <p15:clr>
            <a:srgbClr val="F26B43"/>
          </p15:clr>
        </p15:guide>
        <p15:guide id="43" orient="horz" pos="2083">
          <p15:clr>
            <a:srgbClr val="F26B43"/>
          </p15:clr>
        </p15:guide>
        <p15:guide id="44" orient="horz" pos="2237">
          <p15:clr>
            <a:srgbClr val="F26B43"/>
          </p15:clr>
        </p15:guide>
        <p15:guide id="45" orient="horz" pos="2392">
          <p15:clr>
            <a:srgbClr val="F26B43"/>
          </p15:clr>
        </p15:guide>
        <p15:guide id="46" orient="horz" pos="2546">
          <p15:clr>
            <a:srgbClr val="F26B43"/>
          </p15:clr>
        </p15:guide>
        <p15:guide id="47" orient="horz" pos="2700">
          <p15:clr>
            <a:srgbClr val="F26B43"/>
          </p15:clr>
        </p15:guide>
        <p15:guide id="48" orient="horz" pos="2854">
          <p15:clr>
            <a:srgbClr val="F26B43"/>
          </p15:clr>
        </p15:guide>
        <p15:guide id="49" orient="horz" pos="3009">
          <p15:clr>
            <a:srgbClr val="F26B43"/>
          </p15:clr>
        </p15:guide>
        <p15:guide id="50" orient="horz" pos="31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8" Type="http://schemas.openxmlformats.org/officeDocument/2006/relationships/hyperlink" Target="tel:+48413751455" TargetMode="External"/><Relationship Id="rId13" Type="http://schemas.openxmlformats.org/officeDocument/2006/relationships/hyperlink" Target="https://www.warr.pl/pozyczka/pozyczka-rozwojowa-2/" TargetMode="External"/><Relationship Id="rId18" Type="http://schemas.openxmlformats.org/officeDocument/2006/relationships/hyperlink" Target="tel:+48530573081" TargetMode="External"/><Relationship Id="rId3" Type="http://schemas.openxmlformats.org/officeDocument/2006/relationships/hyperlink" Target="tel:602183723" TargetMode="External"/><Relationship Id="rId21" Type="http://schemas.openxmlformats.org/officeDocument/2006/relationships/image" Target="../media/image37.png"/><Relationship Id="rId7" Type="http://schemas.openxmlformats.org/officeDocument/2006/relationships/hyperlink" Target="https://kswp.org.pl/pozyczki/pozyczka-rozwojowa-dolnoslaskie/" TargetMode="External"/><Relationship Id="rId12" Type="http://schemas.openxmlformats.org/officeDocument/2006/relationships/hyperlink" Target="mailto:biuro@frw.pl" TargetMode="External"/><Relationship Id="rId17" Type="http://schemas.openxmlformats.org/officeDocument/2006/relationships/hyperlink" Target="mailto:ewa@ssig.pl" TargetMode="External"/><Relationship Id="rId2" Type="http://schemas.openxmlformats.org/officeDocument/2006/relationships/hyperlink" Target="https://www.pfp.com.pl/pozyczki/pozyczka-rozwojowa-1" TargetMode="External"/><Relationship Id="rId16" Type="http://schemas.openxmlformats.org/officeDocument/2006/relationships/hyperlink" Target="tel:+48695946415" TargetMode="External"/><Relationship Id="rId20" Type="http://schemas.openxmlformats.org/officeDocument/2006/relationships/image" Target="../media/image36.jpg"/><Relationship Id="rId1" Type="http://schemas.openxmlformats.org/officeDocument/2006/relationships/slideLayout" Target="../slideLayouts/slideLayout5.xml"/><Relationship Id="rId6" Type="http://schemas.openxmlformats.org/officeDocument/2006/relationships/hyperlink" Target="mailto:jeleniagora@pfp.com.pl" TargetMode="External"/><Relationship Id="rId11" Type="http://schemas.openxmlformats.org/officeDocument/2006/relationships/hyperlink" Target="mailto:kontakt@m5s.pl" TargetMode="External"/><Relationship Id="rId5" Type="http://schemas.openxmlformats.org/officeDocument/2006/relationships/hyperlink" Target="tel:602183746" TargetMode="External"/><Relationship Id="rId15" Type="http://schemas.openxmlformats.org/officeDocument/2006/relationships/hyperlink" Target="mailto:pawel.dochniak@ssig.pl" TargetMode="External"/><Relationship Id="rId10" Type="http://schemas.openxmlformats.org/officeDocument/2006/relationships/hyperlink" Target="http://www.m5s.pl/" TargetMode="External"/><Relationship Id="rId19" Type="http://schemas.openxmlformats.org/officeDocument/2006/relationships/hyperlink" Target="mailto:arkadiusz@ssig.pl" TargetMode="External"/><Relationship Id="rId4" Type="http://schemas.openxmlformats.org/officeDocument/2006/relationships/hyperlink" Target="mailto:wroclaw@pfp.com.pl" TargetMode="External"/><Relationship Id="rId9" Type="http://schemas.openxmlformats.org/officeDocument/2006/relationships/hyperlink" Target="mailto:kswp@kswp.org.pl" TargetMode="External"/><Relationship Id="rId14" Type="http://schemas.openxmlformats.org/officeDocument/2006/relationships/hyperlink" Target="http://ssig.pl/pozyczka-rozwojowa-3/" TargetMode="External"/><Relationship Id="rId22"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bgk.pl/programy-i-fundusze/fundusze/fundusze-europejskie/projekty/fundusze-europejskie-dla-regionow-2021-2027/dokumenty-do-pobrania/" TargetMode="External"/><Relationship Id="rId1" Type="http://schemas.openxmlformats.org/officeDocument/2006/relationships/slideLayout" Target="../slideLayouts/slideLayout5.xml"/><Relationship Id="rId4" Type="http://schemas.openxmlformats.org/officeDocument/2006/relationships/image" Target="../media/image51.sv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mailto:krzysztof.watala@tise.pl" TargetMode="External"/><Relationship Id="rId7" Type="http://schemas.openxmlformats.org/officeDocument/2006/relationships/image" Target="../media/image38.png"/><Relationship Id="rId2" Type="http://schemas.openxmlformats.org/officeDocument/2006/relationships/hyperlink" Target="https://tise.pl/offers/5737/" TargetMode="External"/><Relationship Id="rId1" Type="http://schemas.openxmlformats.org/officeDocument/2006/relationships/slideLayout" Target="../slideLayouts/slideLayout5.xml"/><Relationship Id="rId6" Type="http://schemas.openxmlformats.org/officeDocument/2006/relationships/hyperlink" Target="mailto:pozyczkiunijne@bosbank.pl" TargetMode="External"/><Relationship Id="rId5" Type="http://schemas.openxmlformats.org/officeDocument/2006/relationships/hyperlink" Target="https://www.bosbank.pl/pozyczkiunijne/dolnoslaskie-pozyczka-oze" TargetMode="External"/><Relationship Id="rId4" Type="http://schemas.openxmlformats.org/officeDocument/2006/relationships/hyperlink" Target="mailto:pozyczka@tise.p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bgk.pl/programy-i-fundusze/fundusze/fundusze-europejskie/projekty/fundusze-europejskie-dla-regionow-2021-2027/dokumenty-do-pobrania/" TargetMode="External"/><Relationship Id="rId1" Type="http://schemas.openxmlformats.org/officeDocument/2006/relationships/slideLayout" Target="../slideLayouts/slideLayout5.xml"/><Relationship Id="rId4" Type="http://schemas.openxmlformats.org/officeDocument/2006/relationships/image" Target="../media/image51.svg"/></Relationships>
</file>

<file path=ppt/slides/_rels/slide2.xml.rels><?xml version="1.0" encoding="UTF-8" standalone="yes"?>
<Relationships xmlns="http://schemas.openxmlformats.org/package/2006/relationships"><Relationship Id="rId8" Type="http://schemas.openxmlformats.org/officeDocument/2006/relationships/image" Target="../media/image29.jp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2.xml"/><Relationship Id="rId16"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32.jpg"/><Relationship Id="rId5" Type="http://schemas.openxmlformats.org/officeDocument/2006/relationships/image" Target="../media/image26.emf"/><Relationship Id="rId15" Type="http://schemas.openxmlformats.org/officeDocument/2006/relationships/image" Target="../media/image36.jpg"/><Relationship Id="rId10" Type="http://schemas.openxmlformats.org/officeDocument/2006/relationships/image" Target="../media/image31.png"/><Relationship Id="rId19" Type="http://schemas.openxmlformats.org/officeDocument/2006/relationships/image" Target="../media/image40.jpg"/><Relationship Id="rId4" Type="http://schemas.openxmlformats.org/officeDocument/2006/relationships/image" Target="../media/image25.jpeg"/><Relationship Id="rId9" Type="http://schemas.openxmlformats.org/officeDocument/2006/relationships/image" Target="../media/image30.png"/><Relationship Id="rId14" Type="http://schemas.openxmlformats.org/officeDocument/2006/relationships/image" Target="../media/image35.jp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hyperlink" Target="tel:887350170" TargetMode="External"/><Relationship Id="rId13" Type="http://schemas.openxmlformats.org/officeDocument/2006/relationships/hyperlink" Target="mailto:patrycja.lewandowska@warr.pl" TargetMode="External"/><Relationship Id="rId3" Type="http://schemas.openxmlformats.org/officeDocument/2006/relationships/hyperlink" Target="tel:+48782892957" TargetMode="External"/><Relationship Id="rId7" Type="http://schemas.openxmlformats.org/officeDocument/2006/relationships/hyperlink" Target="mailto:pozyczki@warr.pl" TargetMode="External"/><Relationship Id="rId12" Type="http://schemas.openxmlformats.org/officeDocument/2006/relationships/hyperlink" Target="mailto:weronika.samojluk@warr.pl" TargetMode="External"/><Relationship Id="rId2" Type="http://schemas.openxmlformats.org/officeDocument/2006/relationships/hyperlink" Target="https://www.aliorbank.pl/" TargetMode="External"/><Relationship Id="rId16" Type="http://schemas.openxmlformats.org/officeDocument/2006/relationships/image" Target="../media/image32.jpg"/><Relationship Id="rId1" Type="http://schemas.openxmlformats.org/officeDocument/2006/relationships/slideLayout" Target="../slideLayouts/slideLayout5.xml"/><Relationship Id="rId6" Type="http://schemas.openxmlformats.org/officeDocument/2006/relationships/hyperlink" Target="tel:887350160" TargetMode="External"/><Relationship Id="rId11" Type="http://schemas.openxmlformats.org/officeDocument/2006/relationships/hyperlink" Target="mailto:sylwia.rudnik@warr.pl" TargetMode="External"/><Relationship Id="rId5" Type="http://schemas.openxmlformats.org/officeDocument/2006/relationships/hyperlink" Target="https://www.warr.pl/pozyczka/pozyczka-rozwojowa-2/" TargetMode="External"/><Relationship Id="rId15" Type="http://schemas.openxmlformats.org/officeDocument/2006/relationships/image" Target="../media/image40.jpg"/><Relationship Id="rId10" Type="http://schemas.openxmlformats.org/officeDocument/2006/relationships/hyperlink" Target="tel:887350148" TargetMode="External"/><Relationship Id="rId4" Type="http://schemas.openxmlformats.org/officeDocument/2006/relationships/hyperlink" Target="mailto:Daniel.Ziolecki@alior.pl" TargetMode="External"/><Relationship Id="rId9" Type="http://schemas.openxmlformats.org/officeDocument/2006/relationships/hyperlink" Target="mailto:agnieszka.jaworska@warr.pl" TargetMode="External"/><Relationship Id="rId14" Type="http://schemas.openxmlformats.org/officeDocument/2006/relationships/hyperlink" Target="mailto:jaroslaw.nowacki@warr.p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bgk.pl/produkty/pozyczka-na-oze-dla-przedsiebiorstw-dolny-slask/" TargetMode="External"/><Relationship Id="rId7" Type="http://schemas.openxmlformats.org/officeDocument/2006/relationships/image" Target="../media/image54.png"/><Relationship Id="rId2" Type="http://schemas.openxmlformats.org/officeDocument/2006/relationships/hyperlink" Target="https://www.bgk.pl/produkty/pozyczka-rozwojowa-dolnoslaskie/" TargetMode="Externa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hyperlink" Target="https://www.bgk.pl/produkty/ekopozyczka-dla-przedsiebiorstw-dolnoslaski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hyperlink" Target="tel:+48627301731" TargetMode="External"/><Relationship Id="rId13" Type="http://schemas.openxmlformats.org/officeDocument/2006/relationships/image" Target="../media/image33.png"/><Relationship Id="rId3" Type="http://schemas.openxmlformats.org/officeDocument/2006/relationships/hyperlink" Target="tel:+48627361160" TargetMode="External"/><Relationship Id="rId7" Type="http://schemas.openxmlformats.org/officeDocument/2006/relationships/hyperlink" Target="https://www.socp.info.pl/node/463" TargetMode="External"/><Relationship Id="rId12" Type="http://schemas.openxmlformats.org/officeDocument/2006/relationships/image" Target="../media/image35.jpg"/><Relationship Id="rId17" Type="http://schemas.openxmlformats.org/officeDocument/2006/relationships/hyperlink" Target="mailto:pozyczki@karr.pl" TargetMode="External"/><Relationship Id="rId2" Type="http://schemas.openxmlformats.org/officeDocument/2006/relationships/hyperlink" Target="https://ocwp.org.pl/finansowanie/pozyczka-dla-firm/pozyczka-dla-wojewodztwa-dolnoslaskiego/instrument-finansowy-pozyczka-rozwojowa-ocwp/" TargetMode="External"/><Relationship Id="rId16" Type="http://schemas.openxmlformats.org/officeDocument/2006/relationships/hyperlink" Target="tel:+48757527509" TargetMode="External"/><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hyperlink" Target="mailto:frp@socp.info.pl" TargetMode="External"/><Relationship Id="rId5" Type="http://schemas.openxmlformats.org/officeDocument/2006/relationships/hyperlink" Target="mailto:agnieszka_fusinska@ocwp.org.pl" TargetMode="External"/><Relationship Id="rId15" Type="http://schemas.openxmlformats.org/officeDocument/2006/relationships/hyperlink" Target="tel:+48757527501" TargetMode="External"/><Relationship Id="rId10" Type="http://schemas.openxmlformats.org/officeDocument/2006/relationships/hyperlink" Target="mailto:sekretariat@socp.info.pl" TargetMode="External"/><Relationship Id="rId4" Type="http://schemas.openxmlformats.org/officeDocument/2006/relationships/hyperlink" Target="tel:+48720864443" TargetMode="External"/><Relationship Id="rId9" Type="http://schemas.openxmlformats.org/officeDocument/2006/relationships/hyperlink" Target="tel:+48502320405" TargetMode="External"/><Relationship Id="rId14" Type="http://schemas.openxmlformats.org/officeDocument/2006/relationships/hyperlink" Target="https://karr.pl/pozyczka-rozwojowa/"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mailto:agnieszka.jaworska@warr.pl" TargetMode="External"/><Relationship Id="rId13" Type="http://schemas.openxmlformats.org/officeDocument/2006/relationships/hyperlink" Target="mailto:jaroslaw.nowacki@warr.pl" TargetMode="External"/><Relationship Id="rId18" Type="http://schemas.openxmlformats.org/officeDocument/2006/relationships/hyperlink" Target="mailto:pozyczki@karr.pl" TargetMode="External"/><Relationship Id="rId3" Type="http://schemas.openxmlformats.org/officeDocument/2006/relationships/image" Target="../media/image31.png"/><Relationship Id="rId7" Type="http://schemas.openxmlformats.org/officeDocument/2006/relationships/hyperlink" Target="tel:887350170" TargetMode="External"/><Relationship Id="rId12" Type="http://schemas.openxmlformats.org/officeDocument/2006/relationships/hyperlink" Target="mailto:patrycja.lewandowska@warr.pl" TargetMode="External"/><Relationship Id="rId17" Type="http://schemas.openxmlformats.org/officeDocument/2006/relationships/image" Target="../media/image32.jpg"/><Relationship Id="rId2" Type="http://schemas.openxmlformats.org/officeDocument/2006/relationships/notesSlide" Target="../notesSlides/notesSlide6.xml"/><Relationship Id="rId16" Type="http://schemas.openxmlformats.org/officeDocument/2006/relationships/hyperlink" Target="mailto:biuro@frw.pl" TargetMode="External"/><Relationship Id="rId1" Type="http://schemas.openxmlformats.org/officeDocument/2006/relationships/slideLayout" Target="../slideLayouts/slideLayout5.xml"/><Relationship Id="rId6" Type="http://schemas.openxmlformats.org/officeDocument/2006/relationships/hyperlink" Target="mailto:pozyczki@warr.pl" TargetMode="External"/><Relationship Id="rId11" Type="http://schemas.openxmlformats.org/officeDocument/2006/relationships/hyperlink" Target="mailto:weronika.samojluk@warr.pl" TargetMode="External"/><Relationship Id="rId5" Type="http://schemas.openxmlformats.org/officeDocument/2006/relationships/hyperlink" Target="tel:887350160" TargetMode="External"/><Relationship Id="rId15" Type="http://schemas.openxmlformats.org/officeDocument/2006/relationships/hyperlink" Target="tel:+48746644828" TargetMode="External"/><Relationship Id="rId10" Type="http://schemas.openxmlformats.org/officeDocument/2006/relationships/hyperlink" Target="mailto:sylwia.rudnik@warr.pl" TargetMode="External"/><Relationship Id="rId4" Type="http://schemas.openxmlformats.org/officeDocument/2006/relationships/hyperlink" Target="https://www.warr.pl/pozyczka/pozyczka-rozwojowa-2/" TargetMode="External"/><Relationship Id="rId9" Type="http://schemas.openxmlformats.org/officeDocument/2006/relationships/hyperlink" Target="tel:887350148" TargetMode="External"/><Relationship Id="rId14" Type="http://schemas.openxmlformats.org/officeDocument/2006/relationships/hyperlink" Target="https://frw.pl/pozyczka-rozwojowa-dolny-slask/"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hyperlink" Target="tel:+48748727048" TargetMode="External"/><Relationship Id="rId18" Type="http://schemas.openxmlformats.org/officeDocument/2006/relationships/hyperlink" Target="mailto:iwona.hajduk@arleg.eu" TargetMode="External"/><Relationship Id="rId3" Type="http://schemas.openxmlformats.org/officeDocument/2006/relationships/hyperlink" Target="tel:+48885884416" TargetMode="External"/><Relationship Id="rId7" Type="http://schemas.openxmlformats.org/officeDocument/2006/relationships/hyperlink" Target="https://arleg.eu/projekty/pozyczka-rozwojowa/" TargetMode="External"/><Relationship Id="rId12" Type="http://schemas.openxmlformats.org/officeDocument/2006/relationships/hyperlink" Target="tel:+48748727043" TargetMode="External"/><Relationship Id="rId17" Type="http://schemas.openxmlformats.org/officeDocument/2006/relationships/hyperlink" Target="tel:+48693766805" TargetMode="External"/><Relationship Id="rId2" Type="http://schemas.openxmlformats.org/officeDocument/2006/relationships/hyperlink" Target="https://dawg.pl/projekty/pozyczka-rozwojowa-2/" TargetMode="External"/><Relationship Id="rId16" Type="http://schemas.openxmlformats.org/officeDocument/2006/relationships/hyperlink" Target="mailto:malgorzata.jarka@arleg.eu" TargetMode="External"/><Relationship Id="rId1" Type="http://schemas.openxmlformats.org/officeDocument/2006/relationships/slideLayout" Target="../slideLayouts/slideLayout5.xml"/><Relationship Id="rId6" Type="http://schemas.openxmlformats.org/officeDocument/2006/relationships/hyperlink" Target="mailto:weronika.repalska@dawg.pl" TargetMode="External"/><Relationship Id="rId11" Type="http://schemas.openxmlformats.org/officeDocument/2006/relationships/hyperlink" Target="https://www.agroreg.com.pl/" TargetMode="External"/><Relationship Id="rId5" Type="http://schemas.openxmlformats.org/officeDocument/2006/relationships/hyperlink" Target="tel:+48725557673" TargetMode="External"/><Relationship Id="rId15" Type="http://schemas.openxmlformats.org/officeDocument/2006/relationships/hyperlink" Target="tel:+48790788709" TargetMode="External"/><Relationship Id="rId10" Type="http://schemas.openxmlformats.org/officeDocument/2006/relationships/image" Target="../media/image29.jpg"/><Relationship Id="rId4" Type="http://schemas.openxmlformats.org/officeDocument/2006/relationships/hyperlink" Target="mailto:marta.czarnecka@dawg.pl" TargetMode="External"/><Relationship Id="rId9" Type="http://schemas.openxmlformats.org/officeDocument/2006/relationships/image" Target="../media/image28.png"/><Relationship Id="rId14" Type="http://schemas.openxmlformats.org/officeDocument/2006/relationships/hyperlink" Target="mailto:pozyczki@agroreg.com.p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Symbol zastępczy obrazu 14" descr="Obraz zawierający budynek, na wolnym powietrzu, chmura, Wieżowiec&#10;&#10;Opis wygenerowany automatycznie">
            <a:extLst>
              <a:ext uri="{FF2B5EF4-FFF2-40B4-BE49-F238E27FC236}">
                <a16:creationId xmlns:a16="http://schemas.microsoft.com/office/drawing/2014/main" id="{F415DC1A-36B2-4DDD-19A1-2F66AEC49D88}"/>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2719" b="2719"/>
          <a:stretch>
            <a:fillRect/>
          </a:stretch>
        </p:blipFill>
        <p:spPr>
          <a:xfrm>
            <a:off x="12035" y="23429"/>
            <a:ext cx="7801096" cy="491638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 name="connsiteX0" fmla="*/ 0 w 6835775"/>
              <a:gd name="connsiteY0" fmla="*/ 0 h 4859338"/>
              <a:gd name="connsiteX1" fmla="*/ 6835775 w 6835775"/>
              <a:gd name="connsiteY1" fmla="*/ 0 h 4859338"/>
              <a:gd name="connsiteX2" fmla="*/ 6835775 w 6835775"/>
              <a:gd name="connsiteY2" fmla="*/ 4500563 h 4859338"/>
              <a:gd name="connsiteX3" fmla="*/ 2176475 w 6835775"/>
              <a:gd name="connsiteY3" fmla="*/ 4232329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249635 h 4859338"/>
              <a:gd name="connsiteX3" fmla="*/ 2176475 w 6835775"/>
              <a:gd name="connsiteY3" fmla="*/ 4232329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249635 h 4859338"/>
              <a:gd name="connsiteX3" fmla="*/ 2162707 w 6835775"/>
              <a:gd name="connsiteY3" fmla="*/ 4111191 h 4859338"/>
              <a:gd name="connsiteX4" fmla="*/ 2155824 w 6835775"/>
              <a:gd name="connsiteY4" fmla="*/ 4859338 h 4859338"/>
              <a:gd name="connsiteX5" fmla="*/ 0 w 6835775"/>
              <a:gd name="connsiteY5" fmla="*/ 4859338 h 4859338"/>
              <a:gd name="connsiteX6" fmla="*/ 0 w 6835775"/>
              <a:gd name="connsiteY6" fmla="*/ 0 h 4859338"/>
              <a:gd name="connsiteX0" fmla="*/ 0 w 6836438"/>
              <a:gd name="connsiteY0" fmla="*/ 0 h 4859338"/>
              <a:gd name="connsiteX1" fmla="*/ 6835775 w 6836438"/>
              <a:gd name="connsiteY1" fmla="*/ 0 h 4859338"/>
              <a:gd name="connsiteX2" fmla="*/ 6835776 w 6836438"/>
              <a:gd name="connsiteY2" fmla="*/ 4145802 h 4859338"/>
              <a:gd name="connsiteX3" fmla="*/ 2162707 w 6836438"/>
              <a:gd name="connsiteY3" fmla="*/ 4111191 h 4859338"/>
              <a:gd name="connsiteX4" fmla="*/ 2155824 w 6836438"/>
              <a:gd name="connsiteY4" fmla="*/ 4859338 h 4859338"/>
              <a:gd name="connsiteX5" fmla="*/ 0 w 6836438"/>
              <a:gd name="connsiteY5" fmla="*/ 4859338 h 4859338"/>
              <a:gd name="connsiteX6" fmla="*/ 0 w 6836438"/>
              <a:gd name="connsiteY6" fmla="*/ 0 h 4859338"/>
              <a:gd name="connsiteX0" fmla="*/ 0 w 6836438"/>
              <a:gd name="connsiteY0" fmla="*/ 0 h 4859338"/>
              <a:gd name="connsiteX1" fmla="*/ 6835775 w 6836438"/>
              <a:gd name="connsiteY1" fmla="*/ 0 h 4859338"/>
              <a:gd name="connsiteX2" fmla="*/ 6835776 w 6836438"/>
              <a:gd name="connsiteY2" fmla="*/ 4145802 h 4859338"/>
              <a:gd name="connsiteX3" fmla="*/ 2176475 w 6836438"/>
              <a:gd name="connsiteY3" fmla="*/ 4059275 h 4859338"/>
              <a:gd name="connsiteX4" fmla="*/ 2155824 w 6836438"/>
              <a:gd name="connsiteY4" fmla="*/ 4859338 h 4859338"/>
              <a:gd name="connsiteX5" fmla="*/ 0 w 6836438"/>
              <a:gd name="connsiteY5" fmla="*/ 4859338 h 4859338"/>
              <a:gd name="connsiteX6" fmla="*/ 0 w 6836438"/>
              <a:gd name="connsiteY6" fmla="*/ 0 h 4859338"/>
              <a:gd name="connsiteX0" fmla="*/ 0 w 6836438"/>
              <a:gd name="connsiteY0" fmla="*/ 0 h 4859338"/>
              <a:gd name="connsiteX1" fmla="*/ 6835775 w 6836438"/>
              <a:gd name="connsiteY1" fmla="*/ 0 h 4859338"/>
              <a:gd name="connsiteX2" fmla="*/ 6835776 w 6836438"/>
              <a:gd name="connsiteY2" fmla="*/ 4145802 h 4859338"/>
              <a:gd name="connsiteX3" fmla="*/ 2162707 w 6836438"/>
              <a:gd name="connsiteY3" fmla="*/ 4059275 h 4859338"/>
              <a:gd name="connsiteX4" fmla="*/ 2155824 w 6836438"/>
              <a:gd name="connsiteY4" fmla="*/ 4859338 h 4859338"/>
              <a:gd name="connsiteX5" fmla="*/ 0 w 6836438"/>
              <a:gd name="connsiteY5" fmla="*/ 4859338 h 4859338"/>
              <a:gd name="connsiteX6" fmla="*/ 0 w 6836438"/>
              <a:gd name="connsiteY6" fmla="*/ 0 h 4859338"/>
              <a:gd name="connsiteX0" fmla="*/ 0 w 6835775"/>
              <a:gd name="connsiteY0" fmla="*/ 0 h 4859338"/>
              <a:gd name="connsiteX1" fmla="*/ 6835775 w 6835775"/>
              <a:gd name="connsiteY1" fmla="*/ 0 h 4859338"/>
              <a:gd name="connsiteX2" fmla="*/ 6828892 w 6835775"/>
              <a:gd name="connsiteY2" fmla="*/ 4076581 h 4859338"/>
              <a:gd name="connsiteX3" fmla="*/ 2162707 w 6835775"/>
              <a:gd name="connsiteY3" fmla="*/ 405927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050623 h 4859338"/>
              <a:gd name="connsiteX3" fmla="*/ 2162707 w 6835775"/>
              <a:gd name="connsiteY3" fmla="*/ 405927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050623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35011 w 6835775"/>
              <a:gd name="connsiteY2" fmla="*/ 4119845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35011 w 6835775"/>
              <a:gd name="connsiteY2" fmla="*/ 4119845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35011 w 6835775"/>
              <a:gd name="connsiteY2" fmla="*/ 4119846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98126"/>
              <a:gd name="connsiteX1" fmla="*/ 6835775 w 6835775"/>
              <a:gd name="connsiteY1" fmla="*/ 0 h 4898126"/>
              <a:gd name="connsiteX2" fmla="*/ 6835011 w 6835775"/>
              <a:gd name="connsiteY2" fmla="*/ 4119846 h 4898126"/>
              <a:gd name="connsiteX3" fmla="*/ 2168826 w 6835775"/>
              <a:gd name="connsiteY3" fmla="*/ 4120805 h 4898126"/>
              <a:gd name="connsiteX4" fmla="*/ 2259079 w 6835775"/>
              <a:gd name="connsiteY4" fmla="*/ 4898126 h 4898126"/>
              <a:gd name="connsiteX5" fmla="*/ 0 w 6835775"/>
              <a:gd name="connsiteY5" fmla="*/ 4859338 h 4898126"/>
              <a:gd name="connsiteX6" fmla="*/ 0 w 6835775"/>
              <a:gd name="connsiteY6" fmla="*/ 0 h 4898126"/>
              <a:gd name="connsiteX0" fmla="*/ 0 w 6835775"/>
              <a:gd name="connsiteY0" fmla="*/ 0 h 4898126"/>
              <a:gd name="connsiteX1" fmla="*/ 6835775 w 6835775"/>
              <a:gd name="connsiteY1" fmla="*/ 0 h 4898126"/>
              <a:gd name="connsiteX2" fmla="*/ 6835011 w 6835775"/>
              <a:gd name="connsiteY2" fmla="*/ 4119846 h 4898126"/>
              <a:gd name="connsiteX3" fmla="*/ 2258314 w 6835775"/>
              <a:gd name="connsiteY3" fmla="*/ 4130502 h 4898126"/>
              <a:gd name="connsiteX4" fmla="*/ 2259079 w 6835775"/>
              <a:gd name="connsiteY4" fmla="*/ 4898126 h 4898126"/>
              <a:gd name="connsiteX5" fmla="*/ 0 w 6835775"/>
              <a:gd name="connsiteY5" fmla="*/ 4859338 h 4898126"/>
              <a:gd name="connsiteX6" fmla="*/ 0 w 6835775"/>
              <a:gd name="connsiteY6" fmla="*/ 0 h 4898126"/>
              <a:gd name="connsiteX0" fmla="*/ 0 w 6835775"/>
              <a:gd name="connsiteY0" fmla="*/ 0 h 4898126"/>
              <a:gd name="connsiteX1" fmla="*/ 6835775 w 6835775"/>
              <a:gd name="connsiteY1" fmla="*/ 0 h 4898126"/>
              <a:gd name="connsiteX2" fmla="*/ 6835011 w 6835775"/>
              <a:gd name="connsiteY2" fmla="*/ 4119846 h 4898126"/>
              <a:gd name="connsiteX3" fmla="*/ 2265198 w 6835775"/>
              <a:gd name="connsiteY3" fmla="*/ 4072319 h 4898126"/>
              <a:gd name="connsiteX4" fmla="*/ 2259079 w 6835775"/>
              <a:gd name="connsiteY4" fmla="*/ 4898126 h 4898126"/>
              <a:gd name="connsiteX5" fmla="*/ 0 w 6835775"/>
              <a:gd name="connsiteY5" fmla="*/ 4859338 h 4898126"/>
              <a:gd name="connsiteX6" fmla="*/ 0 w 6835775"/>
              <a:gd name="connsiteY6" fmla="*/ 0 h 4898126"/>
              <a:gd name="connsiteX0" fmla="*/ 0 w 6842219"/>
              <a:gd name="connsiteY0" fmla="*/ 0 h 4898126"/>
              <a:gd name="connsiteX1" fmla="*/ 6835775 w 6842219"/>
              <a:gd name="connsiteY1" fmla="*/ 0 h 4898126"/>
              <a:gd name="connsiteX2" fmla="*/ 6841895 w 6842219"/>
              <a:gd name="connsiteY2" fmla="*/ 4061663 h 4898126"/>
              <a:gd name="connsiteX3" fmla="*/ 2265198 w 6842219"/>
              <a:gd name="connsiteY3" fmla="*/ 4072319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61663 h 4898126"/>
              <a:gd name="connsiteX3" fmla="*/ 2258314 w 6842219"/>
              <a:gd name="connsiteY3" fmla="*/ 4023835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51966 h 4898126"/>
              <a:gd name="connsiteX3" fmla="*/ 2258314 w 6842219"/>
              <a:gd name="connsiteY3" fmla="*/ 4023835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13178 h 4898126"/>
              <a:gd name="connsiteX3" fmla="*/ 2258314 w 6842219"/>
              <a:gd name="connsiteY3" fmla="*/ 4023835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13178 h 4898126"/>
              <a:gd name="connsiteX3" fmla="*/ 2244548 w 6842219"/>
              <a:gd name="connsiteY3" fmla="*/ 4082018 h 4898126"/>
              <a:gd name="connsiteX4" fmla="*/ 2259079 w 6842219"/>
              <a:gd name="connsiteY4" fmla="*/ 4898126 h 4898126"/>
              <a:gd name="connsiteX5" fmla="*/ 0 w 6842219"/>
              <a:gd name="connsiteY5" fmla="*/ 4859338 h 4898126"/>
              <a:gd name="connsiteX6" fmla="*/ 0 w 6842219"/>
              <a:gd name="connsiteY6" fmla="*/ 0 h 4898126"/>
              <a:gd name="connsiteX0" fmla="*/ 0 w 6869529"/>
              <a:gd name="connsiteY0" fmla="*/ 0 h 4898126"/>
              <a:gd name="connsiteX1" fmla="*/ 6835775 w 6869529"/>
              <a:gd name="connsiteY1" fmla="*/ 0 h 4898126"/>
              <a:gd name="connsiteX2" fmla="*/ 6869430 w 6869529"/>
              <a:gd name="connsiteY2" fmla="*/ 4090754 h 4898126"/>
              <a:gd name="connsiteX3" fmla="*/ 2244548 w 6869529"/>
              <a:gd name="connsiteY3" fmla="*/ 4082018 h 4898126"/>
              <a:gd name="connsiteX4" fmla="*/ 2259079 w 6869529"/>
              <a:gd name="connsiteY4" fmla="*/ 4898126 h 4898126"/>
              <a:gd name="connsiteX5" fmla="*/ 0 w 6869529"/>
              <a:gd name="connsiteY5" fmla="*/ 4859338 h 4898126"/>
              <a:gd name="connsiteX6" fmla="*/ 0 w 6869529"/>
              <a:gd name="connsiteY6" fmla="*/ 0 h 4898126"/>
              <a:gd name="connsiteX0" fmla="*/ 0 w 6869529"/>
              <a:gd name="connsiteY0" fmla="*/ 0 h 4907822"/>
              <a:gd name="connsiteX1" fmla="*/ 6835775 w 6869529"/>
              <a:gd name="connsiteY1" fmla="*/ 0 h 4907822"/>
              <a:gd name="connsiteX2" fmla="*/ 6869430 w 6869529"/>
              <a:gd name="connsiteY2" fmla="*/ 4090754 h 4907822"/>
              <a:gd name="connsiteX3" fmla="*/ 2244548 w 6869529"/>
              <a:gd name="connsiteY3" fmla="*/ 4082018 h 4907822"/>
              <a:gd name="connsiteX4" fmla="*/ 2245312 w 6869529"/>
              <a:gd name="connsiteY4" fmla="*/ 4907822 h 4907822"/>
              <a:gd name="connsiteX5" fmla="*/ 0 w 6869529"/>
              <a:gd name="connsiteY5" fmla="*/ 4859338 h 4907822"/>
              <a:gd name="connsiteX6" fmla="*/ 0 w 6869529"/>
              <a:gd name="connsiteY6" fmla="*/ 0 h 4907822"/>
              <a:gd name="connsiteX0" fmla="*/ 0 w 6869529"/>
              <a:gd name="connsiteY0" fmla="*/ 0 h 4917518"/>
              <a:gd name="connsiteX1" fmla="*/ 6835775 w 6869529"/>
              <a:gd name="connsiteY1" fmla="*/ 0 h 4917518"/>
              <a:gd name="connsiteX2" fmla="*/ 6869430 w 6869529"/>
              <a:gd name="connsiteY2" fmla="*/ 4090754 h 4917518"/>
              <a:gd name="connsiteX3" fmla="*/ 2244548 w 6869529"/>
              <a:gd name="connsiteY3" fmla="*/ 4082018 h 4917518"/>
              <a:gd name="connsiteX4" fmla="*/ 2245312 w 6869529"/>
              <a:gd name="connsiteY4" fmla="*/ 4917518 h 4917518"/>
              <a:gd name="connsiteX5" fmla="*/ 0 w 6869529"/>
              <a:gd name="connsiteY5" fmla="*/ 4859338 h 4917518"/>
              <a:gd name="connsiteX6" fmla="*/ 0 w 6869529"/>
              <a:gd name="connsiteY6" fmla="*/ 0 h 4917518"/>
              <a:gd name="connsiteX0" fmla="*/ 0 w 6869529"/>
              <a:gd name="connsiteY0" fmla="*/ 0 h 4917518"/>
              <a:gd name="connsiteX1" fmla="*/ 6835775 w 6869529"/>
              <a:gd name="connsiteY1" fmla="*/ 0 h 4917518"/>
              <a:gd name="connsiteX2" fmla="*/ 6869430 w 6869529"/>
              <a:gd name="connsiteY2" fmla="*/ 4090754 h 4917518"/>
              <a:gd name="connsiteX3" fmla="*/ 2244548 w 6869529"/>
              <a:gd name="connsiteY3" fmla="*/ 4082018 h 4917518"/>
              <a:gd name="connsiteX4" fmla="*/ 2245312 w 6869529"/>
              <a:gd name="connsiteY4" fmla="*/ 4917518 h 4917518"/>
              <a:gd name="connsiteX5" fmla="*/ 0 w 6869529"/>
              <a:gd name="connsiteY5" fmla="*/ 4859338 h 4917518"/>
              <a:gd name="connsiteX6" fmla="*/ 0 w 6869529"/>
              <a:gd name="connsiteY6" fmla="*/ 0 h 4917518"/>
              <a:gd name="connsiteX0" fmla="*/ 0 w 6869529"/>
              <a:gd name="connsiteY0" fmla="*/ 0 h 4883040"/>
              <a:gd name="connsiteX1" fmla="*/ 6835775 w 6869529"/>
              <a:gd name="connsiteY1" fmla="*/ 0 h 4883040"/>
              <a:gd name="connsiteX2" fmla="*/ 6869430 w 6869529"/>
              <a:gd name="connsiteY2" fmla="*/ 4090754 h 4883040"/>
              <a:gd name="connsiteX3" fmla="*/ 2244548 w 6869529"/>
              <a:gd name="connsiteY3" fmla="*/ 4082018 h 4883040"/>
              <a:gd name="connsiteX4" fmla="*/ 2245312 w 6869529"/>
              <a:gd name="connsiteY4" fmla="*/ 4883040 h 4883040"/>
              <a:gd name="connsiteX5" fmla="*/ 0 w 6869529"/>
              <a:gd name="connsiteY5" fmla="*/ 4859338 h 4883040"/>
              <a:gd name="connsiteX6" fmla="*/ 0 w 6869529"/>
              <a:gd name="connsiteY6" fmla="*/ 0 h 4883040"/>
              <a:gd name="connsiteX0" fmla="*/ 0 w 6869529"/>
              <a:gd name="connsiteY0" fmla="*/ 0 h 4871547"/>
              <a:gd name="connsiteX1" fmla="*/ 6835775 w 6869529"/>
              <a:gd name="connsiteY1" fmla="*/ 0 h 4871547"/>
              <a:gd name="connsiteX2" fmla="*/ 6869430 w 6869529"/>
              <a:gd name="connsiteY2" fmla="*/ 4090754 h 4871547"/>
              <a:gd name="connsiteX3" fmla="*/ 2244548 w 6869529"/>
              <a:gd name="connsiteY3" fmla="*/ 4082018 h 4871547"/>
              <a:gd name="connsiteX4" fmla="*/ 2245312 w 6869529"/>
              <a:gd name="connsiteY4" fmla="*/ 4871547 h 4871547"/>
              <a:gd name="connsiteX5" fmla="*/ 0 w 6869529"/>
              <a:gd name="connsiteY5" fmla="*/ 4859338 h 4871547"/>
              <a:gd name="connsiteX6" fmla="*/ 0 w 6869529"/>
              <a:gd name="connsiteY6" fmla="*/ 0 h 4871547"/>
              <a:gd name="connsiteX0" fmla="*/ 0 w 6869529"/>
              <a:gd name="connsiteY0" fmla="*/ 0 h 4859338"/>
              <a:gd name="connsiteX1" fmla="*/ 6835775 w 6869529"/>
              <a:gd name="connsiteY1" fmla="*/ 0 h 4859338"/>
              <a:gd name="connsiteX2" fmla="*/ 6869430 w 6869529"/>
              <a:gd name="connsiteY2" fmla="*/ 4090754 h 4859338"/>
              <a:gd name="connsiteX3" fmla="*/ 2244548 w 6869529"/>
              <a:gd name="connsiteY3" fmla="*/ 4082018 h 4859338"/>
              <a:gd name="connsiteX4" fmla="*/ 2241233 w 6869529"/>
              <a:gd name="connsiteY4" fmla="*/ 4842815 h 4859338"/>
              <a:gd name="connsiteX5" fmla="*/ 0 w 6869529"/>
              <a:gd name="connsiteY5" fmla="*/ 4859338 h 4859338"/>
              <a:gd name="connsiteX6" fmla="*/ 0 w 6869529"/>
              <a:gd name="connsiteY6" fmla="*/ 0 h 4859338"/>
              <a:gd name="connsiteX0" fmla="*/ 0 w 6869529"/>
              <a:gd name="connsiteY0" fmla="*/ 0 h 4877294"/>
              <a:gd name="connsiteX1" fmla="*/ 6835775 w 6869529"/>
              <a:gd name="connsiteY1" fmla="*/ 0 h 4877294"/>
              <a:gd name="connsiteX2" fmla="*/ 6869430 w 6869529"/>
              <a:gd name="connsiteY2" fmla="*/ 4090754 h 4877294"/>
              <a:gd name="connsiteX3" fmla="*/ 2244548 w 6869529"/>
              <a:gd name="connsiteY3" fmla="*/ 4082018 h 4877294"/>
              <a:gd name="connsiteX4" fmla="*/ 2237154 w 6869529"/>
              <a:gd name="connsiteY4" fmla="*/ 4877294 h 4877294"/>
              <a:gd name="connsiteX5" fmla="*/ 0 w 6869529"/>
              <a:gd name="connsiteY5" fmla="*/ 4859338 h 4877294"/>
              <a:gd name="connsiteX6" fmla="*/ 0 w 6869529"/>
              <a:gd name="connsiteY6" fmla="*/ 0 h 4877294"/>
              <a:gd name="connsiteX0" fmla="*/ 0 w 6869529"/>
              <a:gd name="connsiteY0" fmla="*/ 0 h 4860055"/>
              <a:gd name="connsiteX1" fmla="*/ 6835775 w 6869529"/>
              <a:gd name="connsiteY1" fmla="*/ 0 h 4860055"/>
              <a:gd name="connsiteX2" fmla="*/ 6869430 w 6869529"/>
              <a:gd name="connsiteY2" fmla="*/ 4090754 h 4860055"/>
              <a:gd name="connsiteX3" fmla="*/ 2244548 w 6869529"/>
              <a:gd name="connsiteY3" fmla="*/ 4082018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56786 w 6869529"/>
              <a:gd name="connsiteY3" fmla="*/ 4093510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64944 w 6869529"/>
              <a:gd name="connsiteY3" fmla="*/ 4093510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60865 w 6869529"/>
              <a:gd name="connsiteY3" fmla="*/ 4087764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64944 w 6869529"/>
              <a:gd name="connsiteY3" fmla="*/ 4030301 h 4860055"/>
              <a:gd name="connsiteX4" fmla="*/ 2261629 w 6869529"/>
              <a:gd name="connsiteY4" fmla="*/ 4860055 h 4860055"/>
              <a:gd name="connsiteX5" fmla="*/ 0 w 6869529"/>
              <a:gd name="connsiteY5" fmla="*/ 4859338 h 4860055"/>
              <a:gd name="connsiteX6" fmla="*/ 0 w 6869529"/>
              <a:gd name="connsiteY6" fmla="*/ 0 h 4860055"/>
              <a:gd name="connsiteX0" fmla="*/ 0 w 6869530"/>
              <a:gd name="connsiteY0" fmla="*/ 0 h 4860055"/>
              <a:gd name="connsiteX1" fmla="*/ 6835775 w 6869530"/>
              <a:gd name="connsiteY1" fmla="*/ 0 h 4860055"/>
              <a:gd name="connsiteX2" fmla="*/ 6869431 w 6869530"/>
              <a:gd name="connsiteY2" fmla="*/ 4073515 h 4860055"/>
              <a:gd name="connsiteX3" fmla="*/ 2264944 w 6869530"/>
              <a:gd name="connsiteY3" fmla="*/ 4030301 h 4860055"/>
              <a:gd name="connsiteX4" fmla="*/ 2261629 w 6869530"/>
              <a:gd name="connsiteY4" fmla="*/ 4860055 h 4860055"/>
              <a:gd name="connsiteX5" fmla="*/ 0 w 6869530"/>
              <a:gd name="connsiteY5" fmla="*/ 4859338 h 4860055"/>
              <a:gd name="connsiteX6" fmla="*/ 0 w 6869530"/>
              <a:gd name="connsiteY6" fmla="*/ 0 h 4860055"/>
              <a:gd name="connsiteX0" fmla="*/ 0 w 6873601"/>
              <a:gd name="connsiteY0" fmla="*/ 0 h 4860055"/>
              <a:gd name="connsiteX1" fmla="*/ 6835775 w 6873601"/>
              <a:gd name="connsiteY1" fmla="*/ 0 h 4860055"/>
              <a:gd name="connsiteX2" fmla="*/ 6873511 w 6873601"/>
              <a:gd name="connsiteY2" fmla="*/ 4062022 h 4860055"/>
              <a:gd name="connsiteX3" fmla="*/ 2264944 w 6873601"/>
              <a:gd name="connsiteY3" fmla="*/ 4030301 h 4860055"/>
              <a:gd name="connsiteX4" fmla="*/ 2261629 w 6873601"/>
              <a:gd name="connsiteY4" fmla="*/ 4860055 h 4860055"/>
              <a:gd name="connsiteX5" fmla="*/ 0 w 6873601"/>
              <a:gd name="connsiteY5" fmla="*/ 4859338 h 4860055"/>
              <a:gd name="connsiteX6" fmla="*/ 0 w 6873601"/>
              <a:gd name="connsiteY6" fmla="*/ 0 h 4860055"/>
              <a:gd name="connsiteX0" fmla="*/ 0 w 6877673"/>
              <a:gd name="connsiteY0" fmla="*/ 0 h 4860055"/>
              <a:gd name="connsiteX1" fmla="*/ 6835775 w 6877673"/>
              <a:gd name="connsiteY1" fmla="*/ 0 h 4860055"/>
              <a:gd name="connsiteX2" fmla="*/ 6877591 w 6877673"/>
              <a:gd name="connsiteY2" fmla="*/ 4085007 h 4860055"/>
              <a:gd name="connsiteX3" fmla="*/ 2264944 w 6877673"/>
              <a:gd name="connsiteY3" fmla="*/ 4030301 h 4860055"/>
              <a:gd name="connsiteX4" fmla="*/ 2261629 w 6877673"/>
              <a:gd name="connsiteY4" fmla="*/ 4860055 h 4860055"/>
              <a:gd name="connsiteX5" fmla="*/ 0 w 6877673"/>
              <a:gd name="connsiteY5" fmla="*/ 4859338 h 4860055"/>
              <a:gd name="connsiteX6" fmla="*/ 0 w 6877673"/>
              <a:gd name="connsiteY6" fmla="*/ 0 h 4860055"/>
              <a:gd name="connsiteX0" fmla="*/ 0 w 6881745"/>
              <a:gd name="connsiteY0" fmla="*/ 0 h 4860055"/>
              <a:gd name="connsiteX1" fmla="*/ 6835775 w 6881745"/>
              <a:gd name="connsiteY1" fmla="*/ 0 h 4860055"/>
              <a:gd name="connsiteX2" fmla="*/ 6881670 w 6881745"/>
              <a:gd name="connsiteY2" fmla="*/ 4079260 h 4860055"/>
              <a:gd name="connsiteX3" fmla="*/ 2264944 w 6881745"/>
              <a:gd name="connsiteY3" fmla="*/ 4030301 h 4860055"/>
              <a:gd name="connsiteX4" fmla="*/ 2261629 w 6881745"/>
              <a:gd name="connsiteY4" fmla="*/ 4860055 h 4860055"/>
              <a:gd name="connsiteX5" fmla="*/ 0 w 6881745"/>
              <a:gd name="connsiteY5" fmla="*/ 4859338 h 4860055"/>
              <a:gd name="connsiteX6" fmla="*/ 0 w 6881745"/>
              <a:gd name="connsiteY6" fmla="*/ 0 h 4860055"/>
              <a:gd name="connsiteX0" fmla="*/ 0 w 6869531"/>
              <a:gd name="connsiteY0" fmla="*/ 0 h 4860055"/>
              <a:gd name="connsiteX1" fmla="*/ 6835775 w 6869531"/>
              <a:gd name="connsiteY1" fmla="*/ 0 h 4860055"/>
              <a:gd name="connsiteX2" fmla="*/ 6869432 w 6869531"/>
              <a:gd name="connsiteY2" fmla="*/ 4050527 h 4860055"/>
              <a:gd name="connsiteX3" fmla="*/ 2264944 w 6869531"/>
              <a:gd name="connsiteY3" fmla="*/ 4030301 h 4860055"/>
              <a:gd name="connsiteX4" fmla="*/ 2261629 w 6869531"/>
              <a:gd name="connsiteY4" fmla="*/ 4860055 h 4860055"/>
              <a:gd name="connsiteX5" fmla="*/ 0 w 6869531"/>
              <a:gd name="connsiteY5" fmla="*/ 4859338 h 4860055"/>
              <a:gd name="connsiteX6" fmla="*/ 0 w 6869531"/>
              <a:gd name="connsiteY6" fmla="*/ 0 h 4860055"/>
              <a:gd name="connsiteX0" fmla="*/ 0 w 6855816"/>
              <a:gd name="connsiteY0" fmla="*/ 0 h 4860055"/>
              <a:gd name="connsiteX1" fmla="*/ 6835775 w 6855816"/>
              <a:gd name="connsiteY1" fmla="*/ 0 h 4860055"/>
              <a:gd name="connsiteX2" fmla="*/ 6855665 w 6855816"/>
              <a:gd name="connsiteY2" fmla="*/ 4089315 h 4860055"/>
              <a:gd name="connsiteX3" fmla="*/ 2264944 w 6855816"/>
              <a:gd name="connsiteY3" fmla="*/ 4030301 h 4860055"/>
              <a:gd name="connsiteX4" fmla="*/ 2261629 w 6855816"/>
              <a:gd name="connsiteY4" fmla="*/ 4860055 h 4860055"/>
              <a:gd name="connsiteX5" fmla="*/ 0 w 6855816"/>
              <a:gd name="connsiteY5" fmla="*/ 4859338 h 4860055"/>
              <a:gd name="connsiteX6" fmla="*/ 0 w 6855816"/>
              <a:gd name="connsiteY6" fmla="*/ 0 h 4860055"/>
              <a:gd name="connsiteX0" fmla="*/ 0 w 6855817"/>
              <a:gd name="connsiteY0" fmla="*/ 0 h 4860055"/>
              <a:gd name="connsiteX1" fmla="*/ 6835775 w 6855817"/>
              <a:gd name="connsiteY1" fmla="*/ 0 h 4860055"/>
              <a:gd name="connsiteX2" fmla="*/ 6855666 w 6855817"/>
              <a:gd name="connsiteY2" fmla="*/ 4079618 h 4860055"/>
              <a:gd name="connsiteX3" fmla="*/ 2264944 w 6855817"/>
              <a:gd name="connsiteY3" fmla="*/ 4030301 h 4860055"/>
              <a:gd name="connsiteX4" fmla="*/ 2261629 w 6855817"/>
              <a:gd name="connsiteY4" fmla="*/ 4860055 h 4860055"/>
              <a:gd name="connsiteX5" fmla="*/ 0 w 6855817"/>
              <a:gd name="connsiteY5" fmla="*/ 4859338 h 4860055"/>
              <a:gd name="connsiteX6" fmla="*/ 0 w 6855817"/>
              <a:gd name="connsiteY6" fmla="*/ 0 h 4860055"/>
              <a:gd name="connsiteX0" fmla="*/ 0 w 6883275"/>
              <a:gd name="connsiteY0" fmla="*/ 0 h 4860055"/>
              <a:gd name="connsiteX1" fmla="*/ 6835775 w 6883275"/>
              <a:gd name="connsiteY1" fmla="*/ 0 h 4860055"/>
              <a:gd name="connsiteX2" fmla="*/ 6883202 w 6883275"/>
              <a:gd name="connsiteY2" fmla="*/ 4050527 h 4860055"/>
              <a:gd name="connsiteX3" fmla="*/ 2264944 w 6883275"/>
              <a:gd name="connsiteY3" fmla="*/ 4030301 h 4860055"/>
              <a:gd name="connsiteX4" fmla="*/ 2261629 w 6883275"/>
              <a:gd name="connsiteY4" fmla="*/ 4860055 h 4860055"/>
              <a:gd name="connsiteX5" fmla="*/ 0 w 6883275"/>
              <a:gd name="connsiteY5" fmla="*/ 4859338 h 4860055"/>
              <a:gd name="connsiteX6" fmla="*/ 0 w 6883275"/>
              <a:gd name="connsiteY6" fmla="*/ 0 h 4860055"/>
              <a:gd name="connsiteX0" fmla="*/ 0 w 6848989"/>
              <a:gd name="connsiteY0" fmla="*/ 0 h 4860055"/>
              <a:gd name="connsiteX1" fmla="*/ 6835775 w 6848989"/>
              <a:gd name="connsiteY1" fmla="*/ 0 h 4860055"/>
              <a:gd name="connsiteX2" fmla="*/ 6848783 w 6848989"/>
              <a:gd name="connsiteY2" fmla="*/ 4069921 h 4860055"/>
              <a:gd name="connsiteX3" fmla="*/ 2264944 w 6848989"/>
              <a:gd name="connsiteY3" fmla="*/ 4030301 h 4860055"/>
              <a:gd name="connsiteX4" fmla="*/ 2261629 w 6848989"/>
              <a:gd name="connsiteY4" fmla="*/ 4860055 h 4860055"/>
              <a:gd name="connsiteX5" fmla="*/ 0 w 6848989"/>
              <a:gd name="connsiteY5" fmla="*/ 4859338 h 4860055"/>
              <a:gd name="connsiteX6" fmla="*/ 0 w 6848989"/>
              <a:gd name="connsiteY6" fmla="*/ 0 h 4860055"/>
              <a:gd name="connsiteX0" fmla="*/ 0 w 6855818"/>
              <a:gd name="connsiteY0" fmla="*/ 0 h 4860055"/>
              <a:gd name="connsiteX1" fmla="*/ 6835775 w 6855818"/>
              <a:gd name="connsiteY1" fmla="*/ 0 h 4860055"/>
              <a:gd name="connsiteX2" fmla="*/ 6855667 w 6855818"/>
              <a:gd name="connsiteY2" fmla="*/ 4040830 h 4860055"/>
              <a:gd name="connsiteX3" fmla="*/ 2264944 w 6855818"/>
              <a:gd name="connsiteY3" fmla="*/ 4030301 h 4860055"/>
              <a:gd name="connsiteX4" fmla="*/ 2261629 w 6855818"/>
              <a:gd name="connsiteY4" fmla="*/ 4860055 h 4860055"/>
              <a:gd name="connsiteX5" fmla="*/ 0 w 6855818"/>
              <a:gd name="connsiteY5" fmla="*/ 4859338 h 4860055"/>
              <a:gd name="connsiteX6" fmla="*/ 0 w 6855818"/>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264944 w 6842225"/>
              <a:gd name="connsiteY3" fmla="*/ 4030301 h 4860055"/>
              <a:gd name="connsiteX4" fmla="*/ 2261629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264944 w 6842225"/>
              <a:gd name="connsiteY3" fmla="*/ 4030301 h 4860055"/>
              <a:gd name="connsiteX4" fmla="*/ 2309814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40666 w 6842225"/>
              <a:gd name="connsiteY3" fmla="*/ 4049279 h 4860055"/>
              <a:gd name="connsiteX4" fmla="*/ 2309814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13131 w 6842225"/>
              <a:gd name="connsiteY3" fmla="*/ 4049279 h 4860055"/>
              <a:gd name="connsiteX4" fmla="*/ 2309814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13131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20015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26134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47874 h 4860055"/>
              <a:gd name="connsiteX3" fmla="*/ 2326134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35775"/>
              <a:gd name="connsiteY0" fmla="*/ 0 h 4860055"/>
              <a:gd name="connsiteX1" fmla="*/ 6835775 w 6835775"/>
              <a:gd name="connsiteY1" fmla="*/ 0 h 4860055"/>
              <a:gd name="connsiteX2" fmla="*/ 5663990 w 6835775"/>
              <a:gd name="connsiteY2" fmla="*/ 4085937 h 4860055"/>
              <a:gd name="connsiteX3" fmla="*/ 2326134 w 6835775"/>
              <a:gd name="connsiteY3" fmla="*/ 4049279 h 4860055"/>
              <a:gd name="connsiteX4" fmla="*/ 2323582 w 6835775"/>
              <a:gd name="connsiteY4" fmla="*/ 4860055 h 4860055"/>
              <a:gd name="connsiteX5" fmla="*/ 0 w 6835775"/>
              <a:gd name="connsiteY5" fmla="*/ 4859338 h 4860055"/>
              <a:gd name="connsiteX6" fmla="*/ 0 w 6835775"/>
              <a:gd name="connsiteY6" fmla="*/ 0 h 4860055"/>
              <a:gd name="connsiteX0" fmla="*/ 0 w 5694962"/>
              <a:gd name="connsiteY0" fmla="*/ 0 h 4860055"/>
              <a:gd name="connsiteX1" fmla="*/ 5694962 w 5694962"/>
              <a:gd name="connsiteY1" fmla="*/ 0 h 4860055"/>
              <a:gd name="connsiteX2" fmla="*/ 5663990 w 5694962"/>
              <a:gd name="connsiteY2" fmla="*/ 4085937 h 4860055"/>
              <a:gd name="connsiteX3" fmla="*/ 2326134 w 5694962"/>
              <a:gd name="connsiteY3" fmla="*/ 4049279 h 4860055"/>
              <a:gd name="connsiteX4" fmla="*/ 2323582 w 5694962"/>
              <a:gd name="connsiteY4" fmla="*/ 4860055 h 4860055"/>
              <a:gd name="connsiteX5" fmla="*/ 0 w 5694962"/>
              <a:gd name="connsiteY5" fmla="*/ 4859338 h 4860055"/>
              <a:gd name="connsiteX6" fmla="*/ 0 w 5694962"/>
              <a:gd name="connsiteY6" fmla="*/ 0 h 4860055"/>
              <a:gd name="connsiteX0" fmla="*/ 0 w 5694962"/>
              <a:gd name="connsiteY0" fmla="*/ 0 h 4860055"/>
              <a:gd name="connsiteX1" fmla="*/ 5694962 w 5694962"/>
              <a:gd name="connsiteY1" fmla="*/ 0 h 4860055"/>
              <a:gd name="connsiteX2" fmla="*/ 5663990 w 5694962"/>
              <a:gd name="connsiteY2" fmla="*/ 4085937 h 4860055"/>
              <a:gd name="connsiteX3" fmla="*/ 2326134 w 5694962"/>
              <a:gd name="connsiteY3" fmla="*/ 4049279 h 4860055"/>
              <a:gd name="connsiteX4" fmla="*/ 2323582 w 5694962"/>
              <a:gd name="connsiteY4" fmla="*/ 4860055 h 4860055"/>
              <a:gd name="connsiteX5" fmla="*/ 0 w 5694962"/>
              <a:gd name="connsiteY5" fmla="*/ 4859338 h 4860055"/>
              <a:gd name="connsiteX6" fmla="*/ 0 w 5694962"/>
              <a:gd name="connsiteY6" fmla="*/ 0 h 4860055"/>
              <a:gd name="connsiteX0" fmla="*/ 0 w 5722787"/>
              <a:gd name="connsiteY0" fmla="*/ 0 h 4860055"/>
              <a:gd name="connsiteX1" fmla="*/ 5722787 w 5722787"/>
              <a:gd name="connsiteY1" fmla="*/ 0 h 4860055"/>
              <a:gd name="connsiteX2" fmla="*/ 5663990 w 5722787"/>
              <a:gd name="connsiteY2" fmla="*/ 4085937 h 4860055"/>
              <a:gd name="connsiteX3" fmla="*/ 2326134 w 5722787"/>
              <a:gd name="connsiteY3" fmla="*/ 4049279 h 4860055"/>
              <a:gd name="connsiteX4" fmla="*/ 2323582 w 5722787"/>
              <a:gd name="connsiteY4" fmla="*/ 4860055 h 4860055"/>
              <a:gd name="connsiteX5" fmla="*/ 0 w 5722787"/>
              <a:gd name="connsiteY5" fmla="*/ 4859338 h 4860055"/>
              <a:gd name="connsiteX6" fmla="*/ 0 w 5722787"/>
              <a:gd name="connsiteY6" fmla="*/ 0 h 4860055"/>
              <a:gd name="connsiteX0" fmla="*/ 0 w 5667138"/>
              <a:gd name="connsiteY0" fmla="*/ 0 h 4860055"/>
              <a:gd name="connsiteX1" fmla="*/ 5667138 w 5667138"/>
              <a:gd name="connsiteY1" fmla="*/ 0 h 4860055"/>
              <a:gd name="connsiteX2" fmla="*/ 5663990 w 5667138"/>
              <a:gd name="connsiteY2" fmla="*/ 4085937 h 4860055"/>
              <a:gd name="connsiteX3" fmla="*/ 2326134 w 5667138"/>
              <a:gd name="connsiteY3" fmla="*/ 4049279 h 4860055"/>
              <a:gd name="connsiteX4" fmla="*/ 2323582 w 5667138"/>
              <a:gd name="connsiteY4" fmla="*/ 4860055 h 4860055"/>
              <a:gd name="connsiteX5" fmla="*/ 0 w 5667138"/>
              <a:gd name="connsiteY5" fmla="*/ 4859338 h 4860055"/>
              <a:gd name="connsiteX6" fmla="*/ 0 w 5667138"/>
              <a:gd name="connsiteY6" fmla="*/ 0 h 4860055"/>
              <a:gd name="connsiteX0" fmla="*/ 0 w 5667138"/>
              <a:gd name="connsiteY0" fmla="*/ 0 h 4860055"/>
              <a:gd name="connsiteX1" fmla="*/ 5667138 w 5667138"/>
              <a:gd name="connsiteY1" fmla="*/ 0 h 4860055"/>
              <a:gd name="connsiteX2" fmla="*/ 5626890 w 5667138"/>
              <a:gd name="connsiteY2" fmla="*/ 4073249 h 4860055"/>
              <a:gd name="connsiteX3" fmla="*/ 2326134 w 5667138"/>
              <a:gd name="connsiteY3" fmla="*/ 4049279 h 4860055"/>
              <a:gd name="connsiteX4" fmla="*/ 2323582 w 5667138"/>
              <a:gd name="connsiteY4" fmla="*/ 4860055 h 4860055"/>
              <a:gd name="connsiteX5" fmla="*/ 0 w 5667138"/>
              <a:gd name="connsiteY5" fmla="*/ 4859338 h 4860055"/>
              <a:gd name="connsiteX6" fmla="*/ 0 w 5667138"/>
              <a:gd name="connsiteY6" fmla="*/ 0 h 4860055"/>
              <a:gd name="connsiteX0" fmla="*/ 0 w 5639314"/>
              <a:gd name="connsiteY0" fmla="*/ 0 h 4860055"/>
              <a:gd name="connsiteX1" fmla="*/ 5639314 w 5639314"/>
              <a:gd name="connsiteY1" fmla="*/ 0 h 4860055"/>
              <a:gd name="connsiteX2" fmla="*/ 5626890 w 5639314"/>
              <a:gd name="connsiteY2" fmla="*/ 4073249 h 4860055"/>
              <a:gd name="connsiteX3" fmla="*/ 2326134 w 5639314"/>
              <a:gd name="connsiteY3" fmla="*/ 4049279 h 4860055"/>
              <a:gd name="connsiteX4" fmla="*/ 2323582 w 5639314"/>
              <a:gd name="connsiteY4" fmla="*/ 4860055 h 4860055"/>
              <a:gd name="connsiteX5" fmla="*/ 0 w 5639314"/>
              <a:gd name="connsiteY5" fmla="*/ 4859338 h 4860055"/>
              <a:gd name="connsiteX6" fmla="*/ 0 w 5639314"/>
              <a:gd name="connsiteY6" fmla="*/ 0 h 4860055"/>
              <a:gd name="connsiteX0" fmla="*/ 0 w 5639314"/>
              <a:gd name="connsiteY0" fmla="*/ 0 h 4860055"/>
              <a:gd name="connsiteX1" fmla="*/ 5639314 w 5639314"/>
              <a:gd name="connsiteY1" fmla="*/ 0 h 4860055"/>
              <a:gd name="connsiteX2" fmla="*/ 5626890 w 5639314"/>
              <a:gd name="connsiteY2" fmla="*/ 4073249 h 4860055"/>
              <a:gd name="connsiteX3" fmla="*/ 2326134 w 5639314"/>
              <a:gd name="connsiteY3" fmla="*/ 4049279 h 4860055"/>
              <a:gd name="connsiteX4" fmla="*/ 2323582 w 5639314"/>
              <a:gd name="connsiteY4" fmla="*/ 4860055 h 4860055"/>
              <a:gd name="connsiteX5" fmla="*/ 0 w 5639314"/>
              <a:gd name="connsiteY5" fmla="*/ 4859338 h 4860055"/>
              <a:gd name="connsiteX6" fmla="*/ 0 w 5639314"/>
              <a:gd name="connsiteY6" fmla="*/ 0 h 4860055"/>
              <a:gd name="connsiteX0" fmla="*/ 0 w 5627214"/>
              <a:gd name="connsiteY0" fmla="*/ 0 h 4860055"/>
              <a:gd name="connsiteX1" fmla="*/ 5620764 w 5627214"/>
              <a:gd name="connsiteY1" fmla="*/ 0 h 4860055"/>
              <a:gd name="connsiteX2" fmla="*/ 5626890 w 5627214"/>
              <a:gd name="connsiteY2" fmla="*/ 4073249 h 4860055"/>
              <a:gd name="connsiteX3" fmla="*/ 2326134 w 5627214"/>
              <a:gd name="connsiteY3" fmla="*/ 4049279 h 4860055"/>
              <a:gd name="connsiteX4" fmla="*/ 2323582 w 5627214"/>
              <a:gd name="connsiteY4" fmla="*/ 4860055 h 4860055"/>
              <a:gd name="connsiteX5" fmla="*/ 0 w 5627214"/>
              <a:gd name="connsiteY5" fmla="*/ 4859338 h 4860055"/>
              <a:gd name="connsiteX6" fmla="*/ 0 w 5627214"/>
              <a:gd name="connsiteY6" fmla="*/ 0 h 4860055"/>
              <a:gd name="connsiteX0" fmla="*/ 0 w 5627214"/>
              <a:gd name="connsiteY0" fmla="*/ 0 h 4860055"/>
              <a:gd name="connsiteX1" fmla="*/ 5620764 w 5627214"/>
              <a:gd name="connsiteY1" fmla="*/ 0 h 4860055"/>
              <a:gd name="connsiteX2" fmla="*/ 5626890 w 5627214"/>
              <a:gd name="connsiteY2" fmla="*/ 4039768 h 4860055"/>
              <a:gd name="connsiteX3" fmla="*/ 2326134 w 5627214"/>
              <a:gd name="connsiteY3" fmla="*/ 4049279 h 4860055"/>
              <a:gd name="connsiteX4" fmla="*/ 2323582 w 5627214"/>
              <a:gd name="connsiteY4" fmla="*/ 4860055 h 4860055"/>
              <a:gd name="connsiteX5" fmla="*/ 0 w 5627214"/>
              <a:gd name="connsiteY5" fmla="*/ 4859338 h 4860055"/>
              <a:gd name="connsiteX6" fmla="*/ 0 w 5627214"/>
              <a:gd name="connsiteY6" fmla="*/ 0 h 4860055"/>
              <a:gd name="connsiteX0" fmla="*/ 0 w 5627214"/>
              <a:gd name="connsiteY0" fmla="*/ 0 h 4860055"/>
              <a:gd name="connsiteX1" fmla="*/ 5620764 w 5627214"/>
              <a:gd name="connsiteY1" fmla="*/ 0 h 4860055"/>
              <a:gd name="connsiteX2" fmla="*/ 5626890 w 5627214"/>
              <a:gd name="connsiteY2" fmla="*/ 4039768 h 4860055"/>
              <a:gd name="connsiteX3" fmla="*/ 2332253 w 5627214"/>
              <a:gd name="connsiteY3" fmla="*/ 4049279 h 4860055"/>
              <a:gd name="connsiteX4" fmla="*/ 2323582 w 5627214"/>
              <a:gd name="connsiteY4" fmla="*/ 4860055 h 4860055"/>
              <a:gd name="connsiteX5" fmla="*/ 0 w 5627214"/>
              <a:gd name="connsiteY5" fmla="*/ 4859338 h 4860055"/>
              <a:gd name="connsiteX6" fmla="*/ 0 w 5627214"/>
              <a:gd name="connsiteY6" fmla="*/ 0 h 4860055"/>
              <a:gd name="connsiteX0" fmla="*/ 0 w 5639289"/>
              <a:gd name="connsiteY0" fmla="*/ 0 h 4860055"/>
              <a:gd name="connsiteX1" fmla="*/ 5620764 w 5639289"/>
              <a:gd name="connsiteY1" fmla="*/ 0 h 4860055"/>
              <a:gd name="connsiteX2" fmla="*/ 5639128 w 5639289"/>
              <a:gd name="connsiteY2" fmla="*/ 4056509 h 4860055"/>
              <a:gd name="connsiteX3" fmla="*/ 2332253 w 5639289"/>
              <a:gd name="connsiteY3" fmla="*/ 4049279 h 4860055"/>
              <a:gd name="connsiteX4" fmla="*/ 2323582 w 5639289"/>
              <a:gd name="connsiteY4" fmla="*/ 4860055 h 4860055"/>
              <a:gd name="connsiteX5" fmla="*/ 0 w 5639289"/>
              <a:gd name="connsiteY5" fmla="*/ 4859338 h 4860055"/>
              <a:gd name="connsiteX6" fmla="*/ 0 w 5639289"/>
              <a:gd name="connsiteY6" fmla="*/ 0 h 4860055"/>
              <a:gd name="connsiteX0" fmla="*/ 0 w 5639289"/>
              <a:gd name="connsiteY0" fmla="*/ 0 h 4860055"/>
              <a:gd name="connsiteX1" fmla="*/ 5620764 w 5639289"/>
              <a:gd name="connsiteY1" fmla="*/ 0 h 4860055"/>
              <a:gd name="connsiteX2" fmla="*/ 5639128 w 5639289"/>
              <a:gd name="connsiteY2" fmla="*/ 4056509 h 4860055"/>
              <a:gd name="connsiteX3" fmla="*/ 2326134 w 5639289"/>
              <a:gd name="connsiteY3" fmla="*/ 4032538 h 4860055"/>
              <a:gd name="connsiteX4" fmla="*/ 2323582 w 5639289"/>
              <a:gd name="connsiteY4" fmla="*/ 4860055 h 4860055"/>
              <a:gd name="connsiteX5" fmla="*/ 0 w 5639289"/>
              <a:gd name="connsiteY5" fmla="*/ 4859338 h 4860055"/>
              <a:gd name="connsiteX6" fmla="*/ 0 w 5639289"/>
              <a:gd name="connsiteY6" fmla="*/ 0 h 4860055"/>
              <a:gd name="connsiteX0" fmla="*/ 0 w 5651473"/>
              <a:gd name="connsiteY0" fmla="*/ 0 h 4860055"/>
              <a:gd name="connsiteX1" fmla="*/ 5620764 w 5651473"/>
              <a:gd name="connsiteY1" fmla="*/ 0 h 4860055"/>
              <a:gd name="connsiteX2" fmla="*/ 5651366 w 5651473"/>
              <a:gd name="connsiteY2" fmla="*/ 4048139 h 4860055"/>
              <a:gd name="connsiteX3" fmla="*/ 2326134 w 5651473"/>
              <a:gd name="connsiteY3" fmla="*/ 4032538 h 4860055"/>
              <a:gd name="connsiteX4" fmla="*/ 2323582 w 5651473"/>
              <a:gd name="connsiteY4" fmla="*/ 4860055 h 4860055"/>
              <a:gd name="connsiteX5" fmla="*/ 0 w 5651473"/>
              <a:gd name="connsiteY5" fmla="*/ 4859338 h 4860055"/>
              <a:gd name="connsiteX6" fmla="*/ 0 w 5651473"/>
              <a:gd name="connsiteY6" fmla="*/ 0 h 4860055"/>
              <a:gd name="connsiteX0" fmla="*/ 0 w 5627215"/>
              <a:gd name="connsiteY0" fmla="*/ 0 h 4860055"/>
              <a:gd name="connsiteX1" fmla="*/ 5620764 w 5627215"/>
              <a:gd name="connsiteY1" fmla="*/ 0 h 4860055"/>
              <a:gd name="connsiteX2" fmla="*/ 5626891 w 5627215"/>
              <a:gd name="connsiteY2" fmla="*/ 4048139 h 4860055"/>
              <a:gd name="connsiteX3" fmla="*/ 2326134 w 5627215"/>
              <a:gd name="connsiteY3" fmla="*/ 4032538 h 4860055"/>
              <a:gd name="connsiteX4" fmla="*/ 2323582 w 5627215"/>
              <a:gd name="connsiteY4" fmla="*/ 4860055 h 4860055"/>
              <a:gd name="connsiteX5" fmla="*/ 0 w 5627215"/>
              <a:gd name="connsiteY5" fmla="*/ 4859338 h 4860055"/>
              <a:gd name="connsiteX6" fmla="*/ 0 w 5627215"/>
              <a:gd name="connsiteY6" fmla="*/ 0 h 4860055"/>
              <a:gd name="connsiteX0" fmla="*/ 0 w 5627552"/>
              <a:gd name="connsiteY0" fmla="*/ 0 h 4860055"/>
              <a:gd name="connsiteX1" fmla="*/ 5626884 w 5627552"/>
              <a:gd name="connsiteY1" fmla="*/ 16741 h 4860055"/>
              <a:gd name="connsiteX2" fmla="*/ 5626891 w 5627552"/>
              <a:gd name="connsiteY2" fmla="*/ 4048139 h 4860055"/>
              <a:gd name="connsiteX3" fmla="*/ 2326134 w 5627552"/>
              <a:gd name="connsiteY3" fmla="*/ 4032538 h 4860055"/>
              <a:gd name="connsiteX4" fmla="*/ 2323582 w 5627552"/>
              <a:gd name="connsiteY4" fmla="*/ 4860055 h 4860055"/>
              <a:gd name="connsiteX5" fmla="*/ 0 w 5627552"/>
              <a:gd name="connsiteY5" fmla="*/ 4859338 h 4860055"/>
              <a:gd name="connsiteX6" fmla="*/ 0 w 5627552"/>
              <a:gd name="connsiteY6" fmla="*/ 0 h 4860055"/>
              <a:gd name="connsiteX0" fmla="*/ 0 w 5627552"/>
              <a:gd name="connsiteY0" fmla="*/ 0 h 4860055"/>
              <a:gd name="connsiteX1" fmla="*/ 5626884 w 5627552"/>
              <a:gd name="connsiteY1" fmla="*/ 16741 h 4860055"/>
              <a:gd name="connsiteX2" fmla="*/ 5626891 w 5627552"/>
              <a:gd name="connsiteY2" fmla="*/ 4048139 h 4860055"/>
              <a:gd name="connsiteX3" fmla="*/ 2333018 w 5627552"/>
              <a:gd name="connsiteY3" fmla="*/ 4041955 h 4860055"/>
              <a:gd name="connsiteX4" fmla="*/ 2323582 w 5627552"/>
              <a:gd name="connsiteY4" fmla="*/ 4860055 h 4860055"/>
              <a:gd name="connsiteX5" fmla="*/ 0 w 5627552"/>
              <a:gd name="connsiteY5" fmla="*/ 4859338 h 4860055"/>
              <a:gd name="connsiteX6" fmla="*/ 0 w 5627552"/>
              <a:gd name="connsiteY6" fmla="*/ 0 h 4860055"/>
              <a:gd name="connsiteX0" fmla="*/ 0 w 5627552"/>
              <a:gd name="connsiteY0" fmla="*/ 0 h 4860055"/>
              <a:gd name="connsiteX1" fmla="*/ 5626884 w 5627552"/>
              <a:gd name="connsiteY1" fmla="*/ 16741 h 4860055"/>
              <a:gd name="connsiteX2" fmla="*/ 5626891 w 5627552"/>
              <a:gd name="connsiteY2" fmla="*/ 4048139 h 4860055"/>
              <a:gd name="connsiteX3" fmla="*/ 2326135 w 5627552"/>
              <a:gd name="connsiteY3" fmla="*/ 4041955 h 4860055"/>
              <a:gd name="connsiteX4" fmla="*/ 2323582 w 5627552"/>
              <a:gd name="connsiteY4" fmla="*/ 4860055 h 4860055"/>
              <a:gd name="connsiteX5" fmla="*/ 0 w 5627552"/>
              <a:gd name="connsiteY5" fmla="*/ 4859338 h 4860055"/>
              <a:gd name="connsiteX6" fmla="*/ 0 w 5627552"/>
              <a:gd name="connsiteY6" fmla="*/ 0 h 4860055"/>
              <a:gd name="connsiteX0" fmla="*/ 0 w 5634079"/>
              <a:gd name="connsiteY0" fmla="*/ 0 h 4860055"/>
              <a:gd name="connsiteX1" fmla="*/ 5626884 w 5634079"/>
              <a:gd name="connsiteY1" fmla="*/ 16741 h 4860055"/>
              <a:gd name="connsiteX2" fmla="*/ 5633775 w 5634079"/>
              <a:gd name="connsiteY2" fmla="*/ 4048139 h 4860055"/>
              <a:gd name="connsiteX3" fmla="*/ 2326135 w 5634079"/>
              <a:gd name="connsiteY3" fmla="*/ 4041955 h 4860055"/>
              <a:gd name="connsiteX4" fmla="*/ 2323582 w 5634079"/>
              <a:gd name="connsiteY4" fmla="*/ 4860055 h 4860055"/>
              <a:gd name="connsiteX5" fmla="*/ 0 w 5634079"/>
              <a:gd name="connsiteY5" fmla="*/ 4859338 h 4860055"/>
              <a:gd name="connsiteX6" fmla="*/ 0 w 5634079"/>
              <a:gd name="connsiteY6" fmla="*/ 0 h 4860055"/>
              <a:gd name="connsiteX0" fmla="*/ 0 w 5634436"/>
              <a:gd name="connsiteY0" fmla="*/ 2093 h 4862148"/>
              <a:gd name="connsiteX1" fmla="*/ 5633768 w 5634436"/>
              <a:gd name="connsiteY1" fmla="*/ 0 h 4862148"/>
              <a:gd name="connsiteX2" fmla="*/ 5633775 w 5634436"/>
              <a:gd name="connsiteY2" fmla="*/ 4050232 h 4862148"/>
              <a:gd name="connsiteX3" fmla="*/ 2326135 w 5634436"/>
              <a:gd name="connsiteY3" fmla="*/ 4044048 h 4862148"/>
              <a:gd name="connsiteX4" fmla="*/ 2323582 w 5634436"/>
              <a:gd name="connsiteY4" fmla="*/ 4862148 h 4862148"/>
              <a:gd name="connsiteX5" fmla="*/ 0 w 5634436"/>
              <a:gd name="connsiteY5" fmla="*/ 4861431 h 4862148"/>
              <a:gd name="connsiteX6" fmla="*/ 0 w 5634436"/>
              <a:gd name="connsiteY6" fmla="*/ 2093 h 4862148"/>
              <a:gd name="connsiteX0" fmla="*/ 0 w 5647740"/>
              <a:gd name="connsiteY0" fmla="*/ 2093 h 4862148"/>
              <a:gd name="connsiteX1" fmla="*/ 5633768 w 5647740"/>
              <a:gd name="connsiteY1" fmla="*/ 0 h 4862148"/>
              <a:gd name="connsiteX2" fmla="*/ 5647542 w 5647740"/>
              <a:gd name="connsiteY2" fmla="*/ 4050232 h 4862148"/>
              <a:gd name="connsiteX3" fmla="*/ 2326135 w 5647740"/>
              <a:gd name="connsiteY3" fmla="*/ 4044048 h 4862148"/>
              <a:gd name="connsiteX4" fmla="*/ 2323582 w 5647740"/>
              <a:gd name="connsiteY4" fmla="*/ 4862148 h 4862148"/>
              <a:gd name="connsiteX5" fmla="*/ 0 w 5647740"/>
              <a:gd name="connsiteY5" fmla="*/ 4861431 h 4862148"/>
              <a:gd name="connsiteX6" fmla="*/ 0 w 5647740"/>
              <a:gd name="connsiteY6" fmla="*/ 2093 h 4862148"/>
              <a:gd name="connsiteX0" fmla="*/ 0 w 5661303"/>
              <a:gd name="connsiteY0" fmla="*/ 2093 h 4862148"/>
              <a:gd name="connsiteX1" fmla="*/ 5661303 w 5661303"/>
              <a:gd name="connsiteY1" fmla="*/ 0 h 4862148"/>
              <a:gd name="connsiteX2" fmla="*/ 5647542 w 5661303"/>
              <a:gd name="connsiteY2" fmla="*/ 4050232 h 4862148"/>
              <a:gd name="connsiteX3" fmla="*/ 2326135 w 5661303"/>
              <a:gd name="connsiteY3" fmla="*/ 4044048 h 4862148"/>
              <a:gd name="connsiteX4" fmla="*/ 2323582 w 5661303"/>
              <a:gd name="connsiteY4" fmla="*/ 4862148 h 4862148"/>
              <a:gd name="connsiteX5" fmla="*/ 0 w 5661303"/>
              <a:gd name="connsiteY5" fmla="*/ 4861431 h 4862148"/>
              <a:gd name="connsiteX6" fmla="*/ 0 w 5661303"/>
              <a:gd name="connsiteY6" fmla="*/ 2093 h 4862148"/>
              <a:gd name="connsiteX0" fmla="*/ 0 w 5661303"/>
              <a:gd name="connsiteY0" fmla="*/ 2093 h 4862148"/>
              <a:gd name="connsiteX1" fmla="*/ 5661303 w 5661303"/>
              <a:gd name="connsiteY1" fmla="*/ 0 h 4862148"/>
              <a:gd name="connsiteX2" fmla="*/ 5647542 w 5661303"/>
              <a:gd name="connsiteY2" fmla="*/ 4050232 h 4862148"/>
              <a:gd name="connsiteX3" fmla="*/ 2326135 w 5661303"/>
              <a:gd name="connsiteY3" fmla="*/ 4044048 h 4862148"/>
              <a:gd name="connsiteX4" fmla="*/ 2323582 w 5661303"/>
              <a:gd name="connsiteY4" fmla="*/ 4862148 h 4862148"/>
              <a:gd name="connsiteX5" fmla="*/ 0 w 5661303"/>
              <a:gd name="connsiteY5" fmla="*/ 4861431 h 4862148"/>
              <a:gd name="connsiteX6" fmla="*/ 0 w 5661303"/>
              <a:gd name="connsiteY6" fmla="*/ 2093 h 4862148"/>
              <a:gd name="connsiteX0" fmla="*/ 0 w 5654419"/>
              <a:gd name="connsiteY0" fmla="*/ 2093 h 4862148"/>
              <a:gd name="connsiteX1" fmla="*/ 5654419 w 5654419"/>
              <a:gd name="connsiteY1" fmla="*/ 0 h 4862148"/>
              <a:gd name="connsiteX2" fmla="*/ 5647542 w 5654419"/>
              <a:gd name="connsiteY2" fmla="*/ 4050232 h 4862148"/>
              <a:gd name="connsiteX3" fmla="*/ 2326135 w 5654419"/>
              <a:gd name="connsiteY3" fmla="*/ 4044048 h 4862148"/>
              <a:gd name="connsiteX4" fmla="*/ 2323582 w 5654419"/>
              <a:gd name="connsiteY4" fmla="*/ 4862148 h 4862148"/>
              <a:gd name="connsiteX5" fmla="*/ 0 w 5654419"/>
              <a:gd name="connsiteY5" fmla="*/ 4861431 h 4862148"/>
              <a:gd name="connsiteX6" fmla="*/ 0 w 5654419"/>
              <a:gd name="connsiteY6" fmla="*/ 2093 h 4862148"/>
              <a:gd name="connsiteX0" fmla="*/ 0 w 5647846"/>
              <a:gd name="connsiteY0" fmla="*/ 0 h 4860055"/>
              <a:gd name="connsiteX1" fmla="*/ 5640652 w 5647846"/>
              <a:gd name="connsiteY1" fmla="*/ 7323 h 4860055"/>
              <a:gd name="connsiteX2" fmla="*/ 5647542 w 5647846"/>
              <a:gd name="connsiteY2" fmla="*/ 4048139 h 4860055"/>
              <a:gd name="connsiteX3" fmla="*/ 2326135 w 5647846"/>
              <a:gd name="connsiteY3" fmla="*/ 4041955 h 4860055"/>
              <a:gd name="connsiteX4" fmla="*/ 2323582 w 5647846"/>
              <a:gd name="connsiteY4" fmla="*/ 4860055 h 4860055"/>
              <a:gd name="connsiteX5" fmla="*/ 0 w 5647846"/>
              <a:gd name="connsiteY5" fmla="*/ 4859338 h 4860055"/>
              <a:gd name="connsiteX6" fmla="*/ 0 w 5647846"/>
              <a:gd name="connsiteY6" fmla="*/ 0 h 4860055"/>
              <a:gd name="connsiteX0" fmla="*/ 0 w 5654419"/>
              <a:gd name="connsiteY0" fmla="*/ 11510 h 4871565"/>
              <a:gd name="connsiteX1" fmla="*/ 5654419 w 5654419"/>
              <a:gd name="connsiteY1" fmla="*/ 0 h 4871565"/>
              <a:gd name="connsiteX2" fmla="*/ 5647542 w 5654419"/>
              <a:gd name="connsiteY2" fmla="*/ 4059649 h 4871565"/>
              <a:gd name="connsiteX3" fmla="*/ 2326135 w 5654419"/>
              <a:gd name="connsiteY3" fmla="*/ 4053465 h 4871565"/>
              <a:gd name="connsiteX4" fmla="*/ 2323582 w 5654419"/>
              <a:gd name="connsiteY4" fmla="*/ 4871565 h 4871565"/>
              <a:gd name="connsiteX5" fmla="*/ 0 w 5654419"/>
              <a:gd name="connsiteY5" fmla="*/ 4870848 h 4871565"/>
              <a:gd name="connsiteX6" fmla="*/ 0 w 5654419"/>
              <a:gd name="connsiteY6" fmla="*/ 11510 h 4871565"/>
              <a:gd name="connsiteX0" fmla="*/ 0 w 5654419"/>
              <a:gd name="connsiteY0" fmla="*/ 11510 h 4871565"/>
              <a:gd name="connsiteX1" fmla="*/ 5654419 w 5654419"/>
              <a:gd name="connsiteY1" fmla="*/ 0 h 4871565"/>
              <a:gd name="connsiteX2" fmla="*/ 5633774 w 5654419"/>
              <a:gd name="connsiteY2" fmla="*/ 4050232 h 4871565"/>
              <a:gd name="connsiteX3" fmla="*/ 2326135 w 5654419"/>
              <a:gd name="connsiteY3" fmla="*/ 4053465 h 4871565"/>
              <a:gd name="connsiteX4" fmla="*/ 2323582 w 5654419"/>
              <a:gd name="connsiteY4" fmla="*/ 4871565 h 4871565"/>
              <a:gd name="connsiteX5" fmla="*/ 0 w 5654419"/>
              <a:gd name="connsiteY5" fmla="*/ 4870848 h 4871565"/>
              <a:gd name="connsiteX6" fmla="*/ 0 w 5654419"/>
              <a:gd name="connsiteY6" fmla="*/ 11510 h 4871565"/>
              <a:gd name="connsiteX0" fmla="*/ 0 w 5640651"/>
              <a:gd name="connsiteY0" fmla="*/ 11510 h 4871565"/>
              <a:gd name="connsiteX1" fmla="*/ 5640651 w 5640651"/>
              <a:gd name="connsiteY1" fmla="*/ 0 h 4871565"/>
              <a:gd name="connsiteX2" fmla="*/ 5633774 w 5640651"/>
              <a:gd name="connsiteY2" fmla="*/ 4050232 h 4871565"/>
              <a:gd name="connsiteX3" fmla="*/ 2326135 w 5640651"/>
              <a:gd name="connsiteY3" fmla="*/ 4053465 h 4871565"/>
              <a:gd name="connsiteX4" fmla="*/ 2323582 w 5640651"/>
              <a:gd name="connsiteY4" fmla="*/ 4871565 h 4871565"/>
              <a:gd name="connsiteX5" fmla="*/ 0 w 5640651"/>
              <a:gd name="connsiteY5" fmla="*/ 4870848 h 4871565"/>
              <a:gd name="connsiteX6" fmla="*/ 0 w 5640651"/>
              <a:gd name="connsiteY6" fmla="*/ 11510 h 4871565"/>
              <a:gd name="connsiteX0" fmla="*/ 0 w 5640651"/>
              <a:gd name="connsiteY0" fmla="*/ 11510 h 4871565"/>
              <a:gd name="connsiteX1" fmla="*/ 5640651 w 5640651"/>
              <a:gd name="connsiteY1" fmla="*/ 0 h 4871565"/>
              <a:gd name="connsiteX2" fmla="*/ 5626890 w 5640651"/>
              <a:gd name="connsiteY2" fmla="*/ 4031398 h 4871565"/>
              <a:gd name="connsiteX3" fmla="*/ 2326135 w 5640651"/>
              <a:gd name="connsiteY3" fmla="*/ 4053465 h 4871565"/>
              <a:gd name="connsiteX4" fmla="*/ 2323582 w 5640651"/>
              <a:gd name="connsiteY4" fmla="*/ 4871565 h 4871565"/>
              <a:gd name="connsiteX5" fmla="*/ 0 w 5640651"/>
              <a:gd name="connsiteY5" fmla="*/ 4870848 h 4871565"/>
              <a:gd name="connsiteX6" fmla="*/ 0 w 5640651"/>
              <a:gd name="connsiteY6" fmla="*/ 11510 h 4871565"/>
              <a:gd name="connsiteX0" fmla="*/ 0 w 5633768"/>
              <a:gd name="connsiteY0" fmla="*/ 11510 h 4871565"/>
              <a:gd name="connsiteX1" fmla="*/ 5633768 w 5633768"/>
              <a:gd name="connsiteY1" fmla="*/ 0 h 4871565"/>
              <a:gd name="connsiteX2" fmla="*/ 5626890 w 5633768"/>
              <a:gd name="connsiteY2" fmla="*/ 4031398 h 4871565"/>
              <a:gd name="connsiteX3" fmla="*/ 2326135 w 5633768"/>
              <a:gd name="connsiteY3" fmla="*/ 4053465 h 4871565"/>
              <a:gd name="connsiteX4" fmla="*/ 2323582 w 5633768"/>
              <a:gd name="connsiteY4" fmla="*/ 4871565 h 4871565"/>
              <a:gd name="connsiteX5" fmla="*/ 0 w 5633768"/>
              <a:gd name="connsiteY5" fmla="*/ 4870848 h 4871565"/>
              <a:gd name="connsiteX6" fmla="*/ 0 w 5633768"/>
              <a:gd name="connsiteY6" fmla="*/ 11510 h 4871565"/>
              <a:gd name="connsiteX0" fmla="*/ 0 w 5627194"/>
              <a:gd name="connsiteY0" fmla="*/ 11510 h 4871565"/>
              <a:gd name="connsiteX1" fmla="*/ 5620001 w 5627194"/>
              <a:gd name="connsiteY1" fmla="*/ 0 h 4871565"/>
              <a:gd name="connsiteX2" fmla="*/ 5626890 w 5627194"/>
              <a:gd name="connsiteY2" fmla="*/ 4031398 h 4871565"/>
              <a:gd name="connsiteX3" fmla="*/ 2326135 w 5627194"/>
              <a:gd name="connsiteY3" fmla="*/ 4053465 h 4871565"/>
              <a:gd name="connsiteX4" fmla="*/ 2323582 w 5627194"/>
              <a:gd name="connsiteY4" fmla="*/ 4871565 h 4871565"/>
              <a:gd name="connsiteX5" fmla="*/ 0 w 5627194"/>
              <a:gd name="connsiteY5" fmla="*/ 4870848 h 4871565"/>
              <a:gd name="connsiteX6" fmla="*/ 0 w 5627194"/>
              <a:gd name="connsiteY6" fmla="*/ 11510 h 4871565"/>
              <a:gd name="connsiteX0" fmla="*/ 0 w 5620001"/>
              <a:gd name="connsiteY0" fmla="*/ 11510 h 4871565"/>
              <a:gd name="connsiteX1" fmla="*/ 5620001 w 5620001"/>
              <a:gd name="connsiteY1" fmla="*/ 0 h 4871565"/>
              <a:gd name="connsiteX2" fmla="*/ 5606240 w 5620001"/>
              <a:gd name="connsiteY2" fmla="*/ 4031398 h 4871565"/>
              <a:gd name="connsiteX3" fmla="*/ 2326135 w 5620001"/>
              <a:gd name="connsiteY3" fmla="*/ 4053465 h 4871565"/>
              <a:gd name="connsiteX4" fmla="*/ 2323582 w 5620001"/>
              <a:gd name="connsiteY4" fmla="*/ 4871565 h 4871565"/>
              <a:gd name="connsiteX5" fmla="*/ 0 w 5620001"/>
              <a:gd name="connsiteY5" fmla="*/ 4870848 h 4871565"/>
              <a:gd name="connsiteX6" fmla="*/ 0 w 5620001"/>
              <a:gd name="connsiteY6" fmla="*/ 11510 h 4871565"/>
              <a:gd name="connsiteX0" fmla="*/ 0 w 5620001"/>
              <a:gd name="connsiteY0" fmla="*/ 11510 h 4871565"/>
              <a:gd name="connsiteX1" fmla="*/ 5620001 w 5620001"/>
              <a:gd name="connsiteY1" fmla="*/ 0 h 4871565"/>
              <a:gd name="connsiteX2" fmla="*/ 5613124 w 5620001"/>
              <a:gd name="connsiteY2" fmla="*/ 4050232 h 4871565"/>
              <a:gd name="connsiteX3" fmla="*/ 2326135 w 5620001"/>
              <a:gd name="connsiteY3" fmla="*/ 4053465 h 4871565"/>
              <a:gd name="connsiteX4" fmla="*/ 2323582 w 5620001"/>
              <a:gd name="connsiteY4" fmla="*/ 4871565 h 4871565"/>
              <a:gd name="connsiteX5" fmla="*/ 0 w 5620001"/>
              <a:gd name="connsiteY5" fmla="*/ 4870848 h 4871565"/>
              <a:gd name="connsiteX6" fmla="*/ 0 w 5620001"/>
              <a:gd name="connsiteY6" fmla="*/ 11510 h 4871565"/>
              <a:gd name="connsiteX0" fmla="*/ 0 w 5620001"/>
              <a:gd name="connsiteY0" fmla="*/ 11510 h 4871565"/>
              <a:gd name="connsiteX1" fmla="*/ 5620001 w 5620001"/>
              <a:gd name="connsiteY1" fmla="*/ 0 h 4871565"/>
              <a:gd name="connsiteX2" fmla="*/ 5606240 w 5620001"/>
              <a:gd name="connsiteY2" fmla="*/ 4050232 h 4871565"/>
              <a:gd name="connsiteX3" fmla="*/ 2326135 w 5620001"/>
              <a:gd name="connsiteY3" fmla="*/ 4053465 h 4871565"/>
              <a:gd name="connsiteX4" fmla="*/ 2323582 w 5620001"/>
              <a:gd name="connsiteY4" fmla="*/ 4871565 h 4871565"/>
              <a:gd name="connsiteX5" fmla="*/ 0 w 5620001"/>
              <a:gd name="connsiteY5" fmla="*/ 4870848 h 4871565"/>
              <a:gd name="connsiteX6" fmla="*/ 0 w 5620001"/>
              <a:gd name="connsiteY6" fmla="*/ 11510 h 4871565"/>
              <a:gd name="connsiteX0" fmla="*/ 0 w 5620668"/>
              <a:gd name="connsiteY0" fmla="*/ 11510 h 4871565"/>
              <a:gd name="connsiteX1" fmla="*/ 5620001 w 5620668"/>
              <a:gd name="connsiteY1" fmla="*/ 0 h 4871565"/>
              <a:gd name="connsiteX2" fmla="*/ 5620007 w 5620668"/>
              <a:gd name="connsiteY2" fmla="*/ 4050232 h 4871565"/>
              <a:gd name="connsiteX3" fmla="*/ 2326135 w 5620668"/>
              <a:gd name="connsiteY3" fmla="*/ 4053465 h 4871565"/>
              <a:gd name="connsiteX4" fmla="*/ 2323582 w 5620668"/>
              <a:gd name="connsiteY4" fmla="*/ 4871565 h 4871565"/>
              <a:gd name="connsiteX5" fmla="*/ 0 w 5620668"/>
              <a:gd name="connsiteY5" fmla="*/ 4870848 h 4871565"/>
              <a:gd name="connsiteX6" fmla="*/ 0 w 5620668"/>
              <a:gd name="connsiteY6" fmla="*/ 11510 h 4871565"/>
              <a:gd name="connsiteX0" fmla="*/ 0 w 5620668"/>
              <a:gd name="connsiteY0" fmla="*/ 11510 h 4871565"/>
              <a:gd name="connsiteX1" fmla="*/ 5620001 w 5620668"/>
              <a:gd name="connsiteY1" fmla="*/ 0 h 4871565"/>
              <a:gd name="connsiteX2" fmla="*/ 5620007 w 5620668"/>
              <a:gd name="connsiteY2" fmla="*/ 4050232 h 4871565"/>
              <a:gd name="connsiteX3" fmla="*/ 2326135 w 5620668"/>
              <a:gd name="connsiteY3" fmla="*/ 4053465 h 4871565"/>
              <a:gd name="connsiteX4" fmla="*/ 2323582 w 5620668"/>
              <a:gd name="connsiteY4" fmla="*/ 4871565 h 4871565"/>
              <a:gd name="connsiteX5" fmla="*/ 0 w 5620668"/>
              <a:gd name="connsiteY5" fmla="*/ 4870848 h 4871565"/>
              <a:gd name="connsiteX6" fmla="*/ 0 w 5620668"/>
              <a:gd name="connsiteY6" fmla="*/ 11510 h 4871565"/>
              <a:gd name="connsiteX0" fmla="*/ 0 w 5620668"/>
              <a:gd name="connsiteY0" fmla="*/ 11510 h 4871565"/>
              <a:gd name="connsiteX1" fmla="*/ 5620001 w 5620668"/>
              <a:gd name="connsiteY1" fmla="*/ 0 h 4871565"/>
              <a:gd name="connsiteX2" fmla="*/ 5620007 w 5620668"/>
              <a:gd name="connsiteY2" fmla="*/ 4050232 h 4871565"/>
              <a:gd name="connsiteX3" fmla="*/ 2326135 w 5620668"/>
              <a:gd name="connsiteY3" fmla="*/ 4053465 h 4871565"/>
              <a:gd name="connsiteX4" fmla="*/ 2323582 w 5620668"/>
              <a:gd name="connsiteY4" fmla="*/ 4871565 h 4871565"/>
              <a:gd name="connsiteX5" fmla="*/ 0 w 5620668"/>
              <a:gd name="connsiteY5" fmla="*/ 4870848 h 4871565"/>
              <a:gd name="connsiteX6" fmla="*/ 0 w 5620668"/>
              <a:gd name="connsiteY6" fmla="*/ 11510 h 4871565"/>
              <a:gd name="connsiteX0" fmla="*/ 0 w 5627194"/>
              <a:gd name="connsiteY0" fmla="*/ 11510 h 4871565"/>
              <a:gd name="connsiteX1" fmla="*/ 5620001 w 5627194"/>
              <a:gd name="connsiteY1" fmla="*/ 0 h 4871565"/>
              <a:gd name="connsiteX2" fmla="*/ 5626890 w 5627194"/>
              <a:gd name="connsiteY2" fmla="*/ 4050232 h 4871565"/>
              <a:gd name="connsiteX3" fmla="*/ 2326135 w 5627194"/>
              <a:gd name="connsiteY3" fmla="*/ 4053465 h 4871565"/>
              <a:gd name="connsiteX4" fmla="*/ 2323582 w 5627194"/>
              <a:gd name="connsiteY4" fmla="*/ 4871565 h 4871565"/>
              <a:gd name="connsiteX5" fmla="*/ 0 w 5627194"/>
              <a:gd name="connsiteY5" fmla="*/ 4870848 h 4871565"/>
              <a:gd name="connsiteX6" fmla="*/ 0 w 5627194"/>
              <a:gd name="connsiteY6" fmla="*/ 11510 h 4871565"/>
              <a:gd name="connsiteX0" fmla="*/ 0 w 5633770"/>
              <a:gd name="connsiteY0" fmla="*/ 11510 h 4871565"/>
              <a:gd name="connsiteX1" fmla="*/ 5633770 w 5633770"/>
              <a:gd name="connsiteY1" fmla="*/ 0 h 4871565"/>
              <a:gd name="connsiteX2" fmla="*/ 5626890 w 5633770"/>
              <a:gd name="connsiteY2" fmla="*/ 4050232 h 4871565"/>
              <a:gd name="connsiteX3" fmla="*/ 2326135 w 5633770"/>
              <a:gd name="connsiteY3" fmla="*/ 4053465 h 4871565"/>
              <a:gd name="connsiteX4" fmla="*/ 2323582 w 5633770"/>
              <a:gd name="connsiteY4" fmla="*/ 4871565 h 4871565"/>
              <a:gd name="connsiteX5" fmla="*/ 0 w 5633770"/>
              <a:gd name="connsiteY5" fmla="*/ 4870848 h 4871565"/>
              <a:gd name="connsiteX6" fmla="*/ 0 w 5633770"/>
              <a:gd name="connsiteY6" fmla="*/ 11510 h 4871565"/>
              <a:gd name="connsiteX0" fmla="*/ 0 w 5633770"/>
              <a:gd name="connsiteY0" fmla="*/ 11510 h 4871565"/>
              <a:gd name="connsiteX1" fmla="*/ 5633770 w 5633770"/>
              <a:gd name="connsiteY1" fmla="*/ 0 h 4871565"/>
              <a:gd name="connsiteX2" fmla="*/ 5626890 w 5633770"/>
              <a:gd name="connsiteY2" fmla="*/ 4050232 h 4871565"/>
              <a:gd name="connsiteX3" fmla="*/ 2326135 w 5633770"/>
              <a:gd name="connsiteY3" fmla="*/ 4053465 h 4871565"/>
              <a:gd name="connsiteX4" fmla="*/ 2323582 w 5633770"/>
              <a:gd name="connsiteY4" fmla="*/ 4871565 h 4871565"/>
              <a:gd name="connsiteX5" fmla="*/ 0 w 5633770"/>
              <a:gd name="connsiteY5" fmla="*/ 4870848 h 4871565"/>
              <a:gd name="connsiteX6" fmla="*/ 0 w 5633770"/>
              <a:gd name="connsiteY6" fmla="*/ 11510 h 4871565"/>
              <a:gd name="connsiteX0" fmla="*/ 0 w 5646008"/>
              <a:gd name="connsiteY0" fmla="*/ 11510 h 4871565"/>
              <a:gd name="connsiteX1" fmla="*/ 5646008 w 5646008"/>
              <a:gd name="connsiteY1" fmla="*/ 0 h 4871565"/>
              <a:gd name="connsiteX2" fmla="*/ 5626890 w 5646008"/>
              <a:gd name="connsiteY2" fmla="*/ 4050232 h 4871565"/>
              <a:gd name="connsiteX3" fmla="*/ 2326135 w 5646008"/>
              <a:gd name="connsiteY3" fmla="*/ 4053465 h 4871565"/>
              <a:gd name="connsiteX4" fmla="*/ 2323582 w 5646008"/>
              <a:gd name="connsiteY4" fmla="*/ 4871565 h 4871565"/>
              <a:gd name="connsiteX5" fmla="*/ 0 w 5646008"/>
              <a:gd name="connsiteY5" fmla="*/ 4870848 h 4871565"/>
              <a:gd name="connsiteX6" fmla="*/ 0 w 5646008"/>
              <a:gd name="connsiteY6" fmla="*/ 11510 h 4871565"/>
              <a:gd name="connsiteX0" fmla="*/ 0 w 5646008"/>
              <a:gd name="connsiteY0" fmla="*/ 11510 h 4871565"/>
              <a:gd name="connsiteX1" fmla="*/ 5646008 w 5646008"/>
              <a:gd name="connsiteY1" fmla="*/ 0 h 4871565"/>
              <a:gd name="connsiteX2" fmla="*/ 5626890 w 5646008"/>
              <a:gd name="connsiteY2" fmla="*/ 4050232 h 4871565"/>
              <a:gd name="connsiteX3" fmla="*/ 2326135 w 5646008"/>
              <a:gd name="connsiteY3" fmla="*/ 4053465 h 4871565"/>
              <a:gd name="connsiteX4" fmla="*/ 2323582 w 5646008"/>
              <a:gd name="connsiteY4" fmla="*/ 4871565 h 4871565"/>
              <a:gd name="connsiteX5" fmla="*/ 0 w 5646008"/>
              <a:gd name="connsiteY5" fmla="*/ 4870848 h 4871565"/>
              <a:gd name="connsiteX6" fmla="*/ 0 w 5646008"/>
              <a:gd name="connsiteY6" fmla="*/ 11510 h 4871565"/>
              <a:gd name="connsiteX0" fmla="*/ 0 w 5646008"/>
              <a:gd name="connsiteY0" fmla="*/ 11510 h 4871565"/>
              <a:gd name="connsiteX1" fmla="*/ 5646008 w 5646008"/>
              <a:gd name="connsiteY1" fmla="*/ 0 h 4871565"/>
              <a:gd name="connsiteX2" fmla="*/ 5635048 w 5646008"/>
              <a:gd name="connsiteY2" fmla="*/ 4050232 h 4871565"/>
              <a:gd name="connsiteX3" fmla="*/ 2326135 w 5646008"/>
              <a:gd name="connsiteY3" fmla="*/ 4053465 h 4871565"/>
              <a:gd name="connsiteX4" fmla="*/ 2323582 w 5646008"/>
              <a:gd name="connsiteY4" fmla="*/ 4871565 h 4871565"/>
              <a:gd name="connsiteX5" fmla="*/ 0 w 5646008"/>
              <a:gd name="connsiteY5" fmla="*/ 4870848 h 4871565"/>
              <a:gd name="connsiteX6" fmla="*/ 0 w 5646008"/>
              <a:gd name="connsiteY6" fmla="*/ 11510 h 4871565"/>
              <a:gd name="connsiteX0" fmla="*/ 0 w 5662325"/>
              <a:gd name="connsiteY0" fmla="*/ 11510 h 4871565"/>
              <a:gd name="connsiteX1" fmla="*/ 5662325 w 5662325"/>
              <a:gd name="connsiteY1" fmla="*/ 0 h 4871565"/>
              <a:gd name="connsiteX2" fmla="*/ 5635048 w 5662325"/>
              <a:gd name="connsiteY2" fmla="*/ 4050232 h 4871565"/>
              <a:gd name="connsiteX3" fmla="*/ 2326135 w 5662325"/>
              <a:gd name="connsiteY3" fmla="*/ 4053465 h 4871565"/>
              <a:gd name="connsiteX4" fmla="*/ 2323582 w 5662325"/>
              <a:gd name="connsiteY4" fmla="*/ 4871565 h 4871565"/>
              <a:gd name="connsiteX5" fmla="*/ 0 w 5662325"/>
              <a:gd name="connsiteY5" fmla="*/ 4870848 h 4871565"/>
              <a:gd name="connsiteX6" fmla="*/ 0 w 5662325"/>
              <a:gd name="connsiteY6" fmla="*/ 11510 h 4871565"/>
              <a:gd name="connsiteX0" fmla="*/ 0 w 5637850"/>
              <a:gd name="connsiteY0" fmla="*/ 351 h 4860406"/>
              <a:gd name="connsiteX1" fmla="*/ 5637850 w 5637850"/>
              <a:gd name="connsiteY1" fmla="*/ 0 h 4860406"/>
              <a:gd name="connsiteX2" fmla="*/ 5635048 w 5637850"/>
              <a:gd name="connsiteY2" fmla="*/ 4039073 h 4860406"/>
              <a:gd name="connsiteX3" fmla="*/ 2326135 w 5637850"/>
              <a:gd name="connsiteY3" fmla="*/ 4042306 h 4860406"/>
              <a:gd name="connsiteX4" fmla="*/ 2323582 w 5637850"/>
              <a:gd name="connsiteY4" fmla="*/ 4860406 h 4860406"/>
              <a:gd name="connsiteX5" fmla="*/ 0 w 5637850"/>
              <a:gd name="connsiteY5" fmla="*/ 4859689 h 4860406"/>
              <a:gd name="connsiteX6" fmla="*/ 0 w 5637850"/>
              <a:gd name="connsiteY6" fmla="*/ 351 h 486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7850" h="4860406">
                <a:moveTo>
                  <a:pt x="0" y="351"/>
                </a:moveTo>
                <a:lnTo>
                  <a:pt x="5637850" y="0"/>
                </a:lnTo>
                <a:cubicBezTo>
                  <a:pt x="5635556" y="1416545"/>
                  <a:pt x="5637342" y="2622528"/>
                  <a:pt x="5635048" y="4039073"/>
                </a:cubicBezTo>
                <a:lnTo>
                  <a:pt x="2326135" y="4042306"/>
                </a:lnTo>
                <a:cubicBezTo>
                  <a:pt x="2323841" y="4291688"/>
                  <a:pt x="2325876" y="4611024"/>
                  <a:pt x="2323582" y="4860406"/>
                </a:cubicBezTo>
                <a:lnTo>
                  <a:pt x="0" y="4859689"/>
                </a:lnTo>
                <a:lnTo>
                  <a:pt x="0" y="351"/>
                </a:lnTo>
                <a:close/>
              </a:path>
            </a:pathLst>
          </a:custGeom>
          <a:solidFill>
            <a:schemeClr val="bg1">
              <a:lumMod val="95000"/>
            </a:schemeClr>
          </a:solidFill>
        </p:spPr>
      </p:pic>
      <p:sp>
        <p:nvSpPr>
          <p:cNvPr id="8" name="Tytuł 5">
            <a:extLst>
              <a:ext uri="{FF2B5EF4-FFF2-40B4-BE49-F238E27FC236}">
                <a16:creationId xmlns:a16="http://schemas.microsoft.com/office/drawing/2014/main" id="{E4A64141-DA93-1D85-241F-E6AA4D60CB76}"/>
              </a:ext>
            </a:extLst>
          </p:cNvPr>
          <p:cNvSpPr>
            <a:spLocks noGrp="1"/>
          </p:cNvSpPr>
          <p:nvPr>
            <p:ph type="ctrTitle"/>
          </p:nvPr>
        </p:nvSpPr>
        <p:spPr>
          <a:xfrm>
            <a:off x="3188484" y="4928931"/>
            <a:ext cx="8031056" cy="1201282"/>
          </a:xfrm>
        </p:spPr>
        <p:txBody>
          <a:bodyPr>
            <a:noAutofit/>
          </a:bodyPr>
          <a:lstStyle/>
          <a:p>
            <a:pPr algn="ctr">
              <a:lnSpc>
                <a:spcPts val="2200"/>
              </a:lnSpc>
            </a:pPr>
            <a:r>
              <a:rPr lang="pl-PL" sz="1800" dirty="0">
                <a:solidFill>
                  <a:schemeClr val="tx1"/>
                </a:solidFill>
              </a:rPr>
              <a:t>Pożyczka rozwojowa, Pożyczka OZE, Ekopożyczka</a:t>
            </a:r>
            <a:br>
              <a:rPr lang="pl-PL" sz="1800" dirty="0">
                <a:solidFill>
                  <a:schemeClr val="tx1"/>
                </a:solidFill>
              </a:rPr>
            </a:br>
            <a:r>
              <a:rPr lang="pl-PL" sz="1800" dirty="0">
                <a:solidFill>
                  <a:srgbClr val="003399"/>
                </a:solidFill>
              </a:rPr>
              <a:t>Urząd Gminy Jeżów Sudecki</a:t>
            </a:r>
            <a:br>
              <a:rPr lang="pl-PL" sz="1800" dirty="0">
                <a:solidFill>
                  <a:srgbClr val="003399"/>
                </a:solidFill>
              </a:rPr>
            </a:br>
            <a:r>
              <a:rPr lang="pl-PL" sz="1800">
                <a:solidFill>
                  <a:srgbClr val="003399"/>
                </a:solidFill>
              </a:rPr>
              <a:t>  20.11.2025 </a:t>
            </a:r>
            <a:r>
              <a:rPr lang="pl-PL" sz="1800" dirty="0">
                <a:solidFill>
                  <a:srgbClr val="003399"/>
                </a:solidFill>
              </a:rPr>
              <a:t>r.</a:t>
            </a:r>
            <a:br>
              <a:rPr lang="pl-PL" sz="1800" dirty="0">
                <a:solidFill>
                  <a:srgbClr val="003399"/>
                </a:solidFill>
              </a:rPr>
            </a:br>
            <a:r>
              <a:rPr lang="pl-PL" sz="1400" dirty="0">
                <a:solidFill>
                  <a:schemeClr val="tx1"/>
                </a:solidFill>
              </a:rPr>
              <a:t>                                                                                                         </a:t>
            </a:r>
          </a:p>
        </p:txBody>
      </p:sp>
      <p:sp>
        <p:nvSpPr>
          <p:cNvPr id="3" name="Symbol zastępczy numeru slajdu 2">
            <a:extLst>
              <a:ext uri="{FF2B5EF4-FFF2-40B4-BE49-F238E27FC236}">
                <a16:creationId xmlns:a16="http://schemas.microsoft.com/office/drawing/2014/main" id="{1F8448E7-F9DD-F60B-D01F-F72A1612FDD9}"/>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A145B3-C375-4AB9-8F99-B9C6AEFD5B3D}" type="slidenum">
              <a:rPr kumimoji="0" lang="en-US" sz="907" b="0" i="0" u="none" strike="noStrike" kern="1200" cap="none" spc="0" normalizeH="0" baseline="0" noProof="0" smtClean="0">
                <a:ln>
                  <a:noFill/>
                </a:ln>
                <a:solidFill>
                  <a:srgbClr val="002073"/>
                </a:solidFill>
                <a:effectLst/>
                <a:uLnTx/>
                <a:uFillTx/>
                <a:latin typeface="Open Sans" pitchFamily="2" charset="0"/>
                <a:ea typeface="Open Sans" pitchFamily="2" charset="0"/>
                <a:cs typeface="Open San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7" b="0" i="0" u="none" strike="noStrike" kern="1200" cap="none" spc="0" normalizeH="0" baseline="0" noProof="0" dirty="0">
              <a:ln>
                <a:noFill/>
              </a:ln>
              <a:solidFill>
                <a:srgbClr val="002073"/>
              </a:solidFill>
              <a:effectLst/>
              <a:uLnTx/>
              <a:uFillTx/>
              <a:latin typeface="Open Sans" pitchFamily="2" charset="0"/>
              <a:ea typeface="Open Sans" pitchFamily="2" charset="0"/>
              <a:cs typeface="Open Sans" pitchFamily="2" charset="0"/>
            </a:endParaRPr>
          </a:p>
        </p:txBody>
      </p:sp>
      <p:sp>
        <p:nvSpPr>
          <p:cNvPr id="2" name="pole tekstowe 1">
            <a:extLst>
              <a:ext uri="{FF2B5EF4-FFF2-40B4-BE49-F238E27FC236}">
                <a16:creationId xmlns:a16="http://schemas.microsoft.com/office/drawing/2014/main" id="{C3D7EE58-53ED-7A88-246C-0EB9CE513B85}"/>
              </a:ext>
            </a:extLst>
          </p:cNvPr>
          <p:cNvSpPr txBox="1"/>
          <p:nvPr/>
        </p:nvSpPr>
        <p:spPr>
          <a:xfrm>
            <a:off x="7916391" y="1546212"/>
            <a:ext cx="4263573" cy="646331"/>
          </a:xfrm>
          <a:prstGeom prst="rect">
            <a:avLst/>
          </a:prstGeom>
          <a:noFill/>
        </p:spPr>
        <p:txBody>
          <a:bodyPr wrap="square" rtlCol="0">
            <a:spAutoFit/>
          </a:bodyPr>
          <a:lstStyle/>
          <a:p>
            <a:r>
              <a:rPr lang="pl-PL"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Pożyczki unijne dla przedsiębiorstw</a:t>
            </a:r>
          </a:p>
          <a:p>
            <a:r>
              <a:rPr lang="pl-PL"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      na Dolnym Śląsku 2021 - 2027</a:t>
            </a:r>
          </a:p>
        </p:txBody>
      </p:sp>
      <p:pic>
        <p:nvPicPr>
          <p:cNvPr id="5" name="Obraz 4">
            <a:extLst>
              <a:ext uri="{FF2B5EF4-FFF2-40B4-BE49-F238E27FC236}">
                <a16:creationId xmlns:a16="http://schemas.microsoft.com/office/drawing/2014/main" id="{3E255615-2B3F-564C-C81B-F81241E879F8}"/>
              </a:ext>
            </a:extLst>
          </p:cNvPr>
          <p:cNvPicPr>
            <a:picLocks noChangeAspect="1"/>
          </p:cNvPicPr>
          <p:nvPr/>
        </p:nvPicPr>
        <p:blipFill>
          <a:blip r:embed="rId4"/>
          <a:stretch>
            <a:fillRect/>
          </a:stretch>
        </p:blipFill>
        <p:spPr>
          <a:xfrm>
            <a:off x="7813675" y="2359638"/>
            <a:ext cx="3360924" cy="1755867"/>
          </a:xfrm>
          <a:prstGeom prst="rect">
            <a:avLst/>
          </a:prstGeom>
        </p:spPr>
      </p:pic>
    </p:spTree>
    <p:extLst>
      <p:ext uri="{BB962C8B-B14F-4D97-AF65-F5344CB8AC3E}">
        <p14:creationId xmlns:p14="http://schemas.microsoft.com/office/powerpoint/2010/main" val="303745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ela 15">
            <a:extLst>
              <a:ext uri="{FF2B5EF4-FFF2-40B4-BE49-F238E27FC236}">
                <a16:creationId xmlns:a16="http://schemas.microsoft.com/office/drawing/2014/main" id="{2515A557-B6BC-CAA8-9D7C-7110D8368A06}"/>
              </a:ext>
            </a:extLst>
          </p:cNvPr>
          <p:cNvGraphicFramePr>
            <a:graphicFrameLocks noGrp="1"/>
          </p:cNvGraphicFramePr>
          <p:nvPr>
            <p:extLst>
              <p:ext uri="{D42A27DB-BD31-4B8C-83A1-F6EECF244321}">
                <p14:modId xmlns:p14="http://schemas.microsoft.com/office/powerpoint/2010/main" val="128588263"/>
              </p:ext>
            </p:extLst>
          </p:nvPr>
        </p:nvGraphicFramePr>
        <p:xfrm>
          <a:off x="6969760" y="1901951"/>
          <a:ext cx="4267200" cy="4876968"/>
        </p:xfrm>
        <a:graphic>
          <a:graphicData uri="http://schemas.openxmlformats.org/drawingml/2006/table">
            <a:tbl>
              <a:tblPr/>
              <a:tblGrid>
                <a:gridCol w="4267200">
                  <a:extLst>
                    <a:ext uri="{9D8B030D-6E8A-4147-A177-3AD203B41FA5}">
                      <a16:colId xmlns:a16="http://schemas.microsoft.com/office/drawing/2014/main" val="1193209952"/>
                    </a:ext>
                  </a:extLst>
                </a:gridCol>
              </a:tblGrid>
              <a:tr h="4876968">
                <a:tc>
                  <a:txBody>
                    <a:bodyPr/>
                    <a:lstStyle/>
                    <a:p>
                      <a:pPr fontAlgn="t">
                        <a:lnSpc>
                          <a:spcPct val="114000"/>
                        </a:lnSpc>
                        <a:buNone/>
                      </a:pPr>
                      <a:r>
                        <a:rPr lang="pl-PL" sz="1400" b="1" u="none" strike="noStrike" dirty="0">
                          <a:solidFill>
                            <a:srgbClr val="0056B3"/>
                          </a:solidFill>
                          <a:effectLst/>
                          <a:latin typeface="Open Sans" panose="020B0606030504020204" pitchFamily="34" charset="0"/>
                          <a:ea typeface="Open Sans" panose="020B0606030504020204" pitchFamily="34" charset="0"/>
                          <a:cs typeface="Open Sans" panose="020B0606030504020204" pitchFamily="34" charset="0"/>
                          <a:hlinkClick r:id="rId2" tooltip="Odnośnik otwiera się w nowej karcie"/>
                        </a:rPr>
                        <a:t>Polska Fundacja Przedsiębiorczości</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ul. Monte Cassino 32</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70-466 Szczecin</a:t>
                      </a:r>
                    </a:p>
                    <a:p>
                      <a:pPr fontAlgn="t">
                        <a:lnSpc>
                          <a:spcPct val="114000"/>
                        </a:lnSpc>
                        <a:buNone/>
                      </a:pPr>
                      <a:r>
                        <a:rPr lang="pl-PL" sz="1400" b="1" dirty="0">
                          <a:effectLst/>
                          <a:latin typeface="Open Sans" panose="020B0606030504020204" pitchFamily="34" charset="0"/>
                          <a:ea typeface="Open Sans" panose="020B0606030504020204" pitchFamily="34" charset="0"/>
                          <a:cs typeface="Open Sans" panose="020B0606030504020204" pitchFamily="34" charset="0"/>
                        </a:rPr>
                        <a:t>Adres placówki/placówek obsługującej klientów:</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solidFill>
                            <a:schemeClr val="accent2">
                              <a:lumMod val="50000"/>
                            </a:schemeClr>
                          </a:solidFill>
                          <a:effectLst/>
                          <a:latin typeface="Open Sans" panose="020B0606030504020204" pitchFamily="34" charset="0"/>
                          <a:ea typeface="Open Sans" panose="020B0606030504020204" pitchFamily="34" charset="0"/>
                          <a:cs typeface="Open Sans" panose="020B0606030504020204" pitchFamily="34" charset="0"/>
                        </a:rPr>
                        <a:t>Oddział we Wrocławiu</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ul. A. Ostrowskiego 7, pok. 142, p. I</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53-238 Wrocław</a:t>
                      </a:r>
                    </a:p>
                    <a:p>
                      <a:pPr fontAlgn="t">
                        <a:lnSpc>
                          <a:spcPct val="114000"/>
                        </a:lnSpc>
                        <a:buNone/>
                      </a:pPr>
                      <a:r>
                        <a:rPr lang="pl-PL" sz="1400" b="1" dirty="0">
                          <a:effectLst/>
                          <a:latin typeface="Open Sans" panose="020B0606030504020204" pitchFamily="34" charset="0"/>
                          <a:ea typeface="Open Sans" panose="020B0606030504020204" pitchFamily="34" charset="0"/>
                          <a:cs typeface="Open Sans" panose="020B0606030504020204" pitchFamily="34" charset="0"/>
                        </a:rPr>
                        <a:t>Monika Kuśnierz </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Tel.: </a:t>
                      </a:r>
                      <a:r>
                        <a:rPr lang="pl-PL"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3"/>
                        </a:rPr>
                        <a:t>602 183 723</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E-mail: </a:t>
                      </a:r>
                      <a:r>
                        <a:rPr lang="pl-PL"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4"/>
                        </a:rPr>
                        <a:t>wroclaw@pfp.com.pl</a:t>
                      </a:r>
                      <a:endParaRPr lang="pl-PL" sz="1400" b="1" dirty="0">
                        <a:effectLst/>
                        <a:latin typeface="Open Sans" panose="020B0606030504020204" pitchFamily="34" charset="0"/>
                        <a:ea typeface="Open Sans" panose="020B0606030504020204" pitchFamily="34" charset="0"/>
                        <a:cs typeface="Open Sans" panose="020B0606030504020204" pitchFamily="34" charset="0"/>
                      </a:endParaRPr>
                    </a:p>
                    <a:p>
                      <a:pPr fontAlgn="t">
                        <a:lnSpc>
                          <a:spcPct val="114000"/>
                        </a:lnSpc>
                        <a:buNone/>
                      </a:pP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solidFill>
                            <a:schemeClr val="accent2">
                              <a:lumMod val="50000"/>
                            </a:schemeClr>
                          </a:solidFill>
                          <a:effectLst/>
                          <a:latin typeface="Open Sans" panose="020B0606030504020204" pitchFamily="34" charset="0"/>
                          <a:ea typeface="Open Sans" panose="020B0606030504020204" pitchFamily="34" charset="0"/>
                          <a:cs typeface="Open Sans" panose="020B0606030504020204" pitchFamily="34" charset="0"/>
                        </a:rPr>
                        <a:t>Oddział w Jeleniej Górze</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ul. Górna 10-11, pok. 28</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58-500 Jelenia Góra</a:t>
                      </a:r>
                    </a:p>
                    <a:p>
                      <a:pPr fontAlgn="t">
                        <a:lnSpc>
                          <a:spcPct val="114000"/>
                        </a:lnSpc>
                        <a:buNone/>
                      </a:pPr>
                      <a:r>
                        <a:rPr lang="pl-PL" sz="1400" b="1" dirty="0">
                          <a:effectLst/>
                          <a:latin typeface="Open Sans" panose="020B0606030504020204" pitchFamily="34" charset="0"/>
                          <a:ea typeface="Open Sans" panose="020B0606030504020204" pitchFamily="34" charset="0"/>
                          <a:cs typeface="Open Sans" panose="020B0606030504020204" pitchFamily="34" charset="0"/>
                        </a:rPr>
                        <a:t>Jolanta Schabowicz </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Tel.: </a:t>
                      </a:r>
                      <a:r>
                        <a:rPr lang="pl-PL"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5"/>
                        </a:rPr>
                        <a:t>602 183 746</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E-mail: </a:t>
                      </a:r>
                      <a:r>
                        <a:rPr lang="pl-PL"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6"/>
                        </a:rPr>
                        <a:t>jeleniagora@pfp.com.pl</a:t>
                      </a:r>
                      <a:endParaRPr lang="pl-PL"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82146" marR="82146" marT="41073" marB="4107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4172566761"/>
                  </a:ext>
                </a:extLst>
              </a:tr>
            </a:tbl>
          </a:graphicData>
        </a:graphic>
      </p:graphicFrame>
      <p:graphicFrame>
        <p:nvGraphicFramePr>
          <p:cNvPr id="12" name="Tabela 11">
            <a:extLst>
              <a:ext uri="{FF2B5EF4-FFF2-40B4-BE49-F238E27FC236}">
                <a16:creationId xmlns:a16="http://schemas.microsoft.com/office/drawing/2014/main" id="{AAB4B9BA-89DA-D8CE-46EE-4DF454CBCC21}"/>
              </a:ext>
            </a:extLst>
          </p:cNvPr>
          <p:cNvGraphicFramePr>
            <a:graphicFrameLocks noGrp="1"/>
          </p:cNvGraphicFramePr>
          <p:nvPr>
            <p:extLst>
              <p:ext uri="{D42A27DB-BD31-4B8C-83A1-F6EECF244321}">
                <p14:modId xmlns:p14="http://schemas.microsoft.com/office/powerpoint/2010/main" val="1334431216"/>
              </p:ext>
            </p:extLst>
          </p:nvPr>
        </p:nvGraphicFramePr>
        <p:xfrm>
          <a:off x="172720" y="1767393"/>
          <a:ext cx="6797040" cy="4841409"/>
        </p:xfrm>
        <a:graphic>
          <a:graphicData uri="http://schemas.openxmlformats.org/drawingml/2006/table">
            <a:tbl>
              <a:tblPr/>
              <a:tblGrid>
                <a:gridCol w="3903718">
                  <a:extLst>
                    <a:ext uri="{9D8B030D-6E8A-4147-A177-3AD203B41FA5}">
                      <a16:colId xmlns:a16="http://schemas.microsoft.com/office/drawing/2014/main" val="1479889688"/>
                    </a:ext>
                  </a:extLst>
                </a:gridCol>
                <a:gridCol w="2893322">
                  <a:extLst>
                    <a:ext uri="{9D8B030D-6E8A-4147-A177-3AD203B41FA5}">
                      <a16:colId xmlns:a16="http://schemas.microsoft.com/office/drawing/2014/main" val="243094954"/>
                    </a:ext>
                  </a:extLst>
                </a:gridCol>
              </a:tblGrid>
              <a:tr h="4841409">
                <a:tc>
                  <a:txBody>
                    <a:bodyPr/>
                    <a:lstStyle/>
                    <a:p>
                      <a:pPr fontAlgn="t">
                        <a:lnSpc>
                          <a:spcPct val="120000"/>
                        </a:lnSpc>
                        <a:buNone/>
                      </a:pPr>
                      <a:r>
                        <a:rPr lang="pl-PL"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7" tooltip="Odnośnik otwiera się w nowej karcie"/>
                        </a:rPr>
                        <a:t>Krajowe Stowarzyszenie Wspierania Przedsiębiorczości</a:t>
                      </a:r>
                      <a:r>
                        <a:rPr lang="pl-PL" sz="1400" b="1" dirty="0">
                          <a:effectLst/>
                          <a:latin typeface="Open Sans" panose="020B0606030504020204" pitchFamily="34" charset="0"/>
                          <a:ea typeface="Open Sans" panose="020B0606030504020204" pitchFamily="34" charset="0"/>
                          <a:cs typeface="Open Sans" panose="020B0606030504020204" pitchFamily="34" charset="0"/>
                        </a:rPr>
                        <a:t> - Lider</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ul. Stanisława Staszica 2A</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26-200 Końskie</a:t>
                      </a:r>
                    </a:p>
                    <a:p>
                      <a:pPr fontAlgn="t">
                        <a:lnSpc>
                          <a:spcPct val="114000"/>
                        </a:lnSpc>
                        <a:buNone/>
                      </a:pPr>
                      <a:r>
                        <a:rPr lang="pl-PL" sz="1400" b="1" dirty="0">
                          <a:effectLst/>
                          <a:latin typeface="Open Sans" panose="020B0606030504020204" pitchFamily="34" charset="0"/>
                          <a:ea typeface="Open Sans" panose="020B0606030504020204" pitchFamily="34" charset="0"/>
                          <a:cs typeface="Open Sans" panose="020B0606030504020204" pitchFamily="34" charset="0"/>
                        </a:rPr>
                        <a:t>Oddział</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ul. Krupnicza 6-8/16</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50-075 Wrocław</a:t>
                      </a:r>
                    </a:p>
                    <a:p>
                      <a:pPr fontAlgn="t">
                        <a:lnSpc>
                          <a:spcPct val="114000"/>
                        </a:lnSpc>
                        <a:buNone/>
                      </a:pPr>
                      <a:r>
                        <a:rPr lang="de-DE" sz="1400" b="1" dirty="0">
                          <a:effectLst/>
                          <a:latin typeface="Open Sans" panose="020B0606030504020204" pitchFamily="34" charset="0"/>
                          <a:ea typeface="Open Sans" panose="020B0606030504020204" pitchFamily="34" charset="0"/>
                          <a:cs typeface="Open Sans" panose="020B0606030504020204" pitchFamily="34" charset="0"/>
                        </a:rPr>
                        <a:t>Tel.: </a:t>
                      </a:r>
                      <a:r>
                        <a:rPr lang="de-DE"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8"/>
                        </a:rPr>
                        <a:t>41 375 14 55</a:t>
                      </a:r>
                      <a:br>
                        <a:rPr lang="de-DE" sz="1400" b="1" dirty="0">
                          <a:effectLst/>
                          <a:latin typeface="Open Sans" panose="020B0606030504020204" pitchFamily="34" charset="0"/>
                          <a:ea typeface="Open Sans" panose="020B0606030504020204" pitchFamily="34" charset="0"/>
                          <a:cs typeface="Open Sans" panose="020B0606030504020204" pitchFamily="34" charset="0"/>
                        </a:rPr>
                      </a:br>
                      <a:r>
                        <a:rPr lang="de-DE" sz="1400" b="1" dirty="0" err="1">
                          <a:effectLst/>
                          <a:latin typeface="Open Sans" panose="020B0606030504020204" pitchFamily="34" charset="0"/>
                          <a:ea typeface="Open Sans" panose="020B0606030504020204" pitchFamily="34" charset="0"/>
                          <a:cs typeface="Open Sans" panose="020B0606030504020204" pitchFamily="34" charset="0"/>
                        </a:rPr>
                        <a:t>E-mail</a:t>
                      </a:r>
                      <a:r>
                        <a:rPr lang="de-DE" sz="1400" b="1" dirty="0">
                          <a:effectLst/>
                          <a:latin typeface="Open Sans" panose="020B0606030504020204" pitchFamily="34" charset="0"/>
                          <a:ea typeface="Open Sans" panose="020B0606030504020204" pitchFamily="34" charset="0"/>
                          <a:cs typeface="Open Sans" panose="020B0606030504020204" pitchFamily="34" charset="0"/>
                        </a:rPr>
                        <a:t>: </a:t>
                      </a:r>
                      <a:r>
                        <a:rPr lang="de-DE"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9"/>
                        </a:rPr>
                        <a:t>kswp@kswp.org.pl</a:t>
                      </a:r>
                      <a:endParaRPr lang="pl-PL"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endParaRPr>
                    </a:p>
                    <a:p>
                      <a:pPr fontAlgn="t">
                        <a:lnSpc>
                          <a:spcPct val="114000"/>
                        </a:lnSpc>
                        <a:buNone/>
                      </a:pPr>
                      <a:endParaRPr lang="pl-PL"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endParaRPr>
                    </a:p>
                    <a:p>
                      <a:pPr fontAlgn="t">
                        <a:lnSpc>
                          <a:spcPct val="114000"/>
                        </a:lnSpc>
                        <a:buNone/>
                      </a:pPr>
                      <a:r>
                        <a:rPr lang="pl-PL" sz="1400" b="1" u="sng" dirty="0">
                          <a:solidFill>
                            <a:srgbClr val="0050A0"/>
                          </a:solidFill>
                          <a:latin typeface="Open Sans" panose="020B0606030504020204" pitchFamily="34" charset="0"/>
                          <a:ea typeface="Open Sans" panose="020B0606030504020204" pitchFamily="34" charset="0"/>
                          <a:cs typeface="Open Sans" panose="020B0606030504020204" pitchFamily="34" charset="0"/>
                          <a:hlinkClick r:id="rId10" tooltip="Odnośnik otwiera się w nowej karcie"/>
                        </a:rPr>
                        <a:t>M5S Spółka z Ograniczoną Odpowiedzialnością</a:t>
                      </a:r>
                      <a:br>
                        <a:rPr lang="pl-PL" sz="1400" b="1" dirty="0">
                          <a:latin typeface="Open Sans" panose="020B0606030504020204" pitchFamily="34" charset="0"/>
                          <a:ea typeface="Open Sans" panose="020B0606030504020204" pitchFamily="34" charset="0"/>
                          <a:cs typeface="Open Sans" panose="020B0606030504020204" pitchFamily="34" charset="0"/>
                        </a:rPr>
                      </a:br>
                      <a:r>
                        <a:rPr lang="pl-PL" sz="1400" b="1" dirty="0">
                          <a:latin typeface="Open Sans" panose="020B0606030504020204" pitchFamily="34" charset="0"/>
                          <a:ea typeface="Open Sans" panose="020B0606030504020204" pitchFamily="34" charset="0"/>
                          <a:cs typeface="Open Sans" panose="020B0606030504020204" pitchFamily="34" charset="0"/>
                        </a:rPr>
                        <a:t>Plac Powstańców Śląskich 13/4, </a:t>
                      </a:r>
                      <a:br>
                        <a:rPr lang="pl-PL" sz="1400" b="1" dirty="0">
                          <a:latin typeface="Open Sans" panose="020B0606030504020204" pitchFamily="34" charset="0"/>
                          <a:ea typeface="Open Sans" panose="020B0606030504020204" pitchFamily="34" charset="0"/>
                          <a:cs typeface="Open Sans" panose="020B0606030504020204" pitchFamily="34" charset="0"/>
                        </a:rPr>
                      </a:br>
                      <a:r>
                        <a:rPr lang="pl-PL" sz="1400" b="1" dirty="0">
                          <a:latin typeface="Open Sans" panose="020B0606030504020204" pitchFamily="34" charset="0"/>
                          <a:ea typeface="Open Sans" panose="020B0606030504020204" pitchFamily="34" charset="0"/>
                          <a:cs typeface="Open Sans" panose="020B0606030504020204" pitchFamily="34" charset="0"/>
                        </a:rPr>
                        <a:t>53-329 Wrocław</a:t>
                      </a:r>
                    </a:p>
                    <a:p>
                      <a:pPr fontAlgn="t">
                        <a:lnSpc>
                          <a:spcPct val="114000"/>
                        </a:lnSpc>
                        <a:buNone/>
                      </a:pPr>
                      <a:r>
                        <a:rPr lang="pl-PL" sz="1400" b="1" dirty="0">
                          <a:latin typeface="Open Sans" panose="020B0606030504020204" pitchFamily="34" charset="0"/>
                          <a:ea typeface="Open Sans" panose="020B0606030504020204" pitchFamily="34" charset="0"/>
                          <a:cs typeface="Open Sans" panose="020B0606030504020204" pitchFamily="34" charset="0"/>
                        </a:rPr>
                        <a:t>Bartosz Kruszelnicki</a:t>
                      </a:r>
                    </a:p>
                    <a:p>
                      <a:pPr fontAlgn="t">
                        <a:lnSpc>
                          <a:spcPct val="114000"/>
                        </a:lnSpc>
                        <a:buNone/>
                      </a:pPr>
                      <a:r>
                        <a:rPr lang="de-DE" sz="1400" b="1" dirty="0">
                          <a:latin typeface="Open Sans" panose="020B0606030504020204" pitchFamily="34" charset="0"/>
                          <a:ea typeface="Open Sans" panose="020B0606030504020204" pitchFamily="34" charset="0"/>
                          <a:cs typeface="Open Sans" panose="020B0606030504020204" pitchFamily="34" charset="0"/>
                        </a:rPr>
                        <a:t>Tel.: </a:t>
                      </a:r>
                      <a:r>
                        <a:rPr lang="pl-PL" sz="1400" b="1" u="sng" dirty="0">
                          <a:solidFill>
                            <a:srgbClr val="0050A0"/>
                          </a:solidFill>
                          <a:latin typeface="Open Sans" panose="020B0606030504020204" pitchFamily="34" charset="0"/>
                          <a:ea typeface="Open Sans" panose="020B0606030504020204" pitchFamily="34" charset="0"/>
                          <a:cs typeface="Open Sans" panose="020B0606030504020204" pitchFamily="34" charset="0"/>
                        </a:rPr>
                        <a:t>22 602 00 39</a:t>
                      </a:r>
                      <a:br>
                        <a:rPr lang="de-DE" sz="1400" b="1" dirty="0">
                          <a:latin typeface="Open Sans" panose="020B0606030504020204" pitchFamily="34" charset="0"/>
                          <a:ea typeface="Open Sans" panose="020B0606030504020204" pitchFamily="34" charset="0"/>
                          <a:cs typeface="Open Sans" panose="020B0606030504020204" pitchFamily="34" charset="0"/>
                        </a:rPr>
                      </a:br>
                      <a:r>
                        <a:rPr lang="de-DE" sz="1400" b="1" dirty="0" err="1">
                          <a:latin typeface="Open Sans" panose="020B0606030504020204" pitchFamily="34" charset="0"/>
                          <a:ea typeface="Open Sans" panose="020B0606030504020204" pitchFamily="34" charset="0"/>
                          <a:cs typeface="Open Sans" panose="020B0606030504020204" pitchFamily="34" charset="0"/>
                        </a:rPr>
                        <a:t>E-mail</a:t>
                      </a:r>
                      <a:r>
                        <a:rPr lang="de-DE" sz="1400" b="1" dirty="0">
                          <a:latin typeface="Open Sans" panose="020B0606030504020204" pitchFamily="34" charset="0"/>
                          <a:ea typeface="Open Sans" panose="020B0606030504020204" pitchFamily="34" charset="0"/>
                          <a:cs typeface="Open Sans" panose="020B0606030504020204" pitchFamily="34" charset="0"/>
                        </a:rPr>
                        <a:t>: </a:t>
                      </a:r>
                      <a:r>
                        <a:rPr lang="pl-PL" sz="1400" b="1" u="sng">
                          <a:solidFill>
                            <a:srgbClr val="0050A0"/>
                          </a:solidFill>
                          <a:latin typeface="Open Sans" panose="020B0606030504020204" pitchFamily="34" charset="0"/>
                          <a:ea typeface="Open Sans" panose="020B0606030504020204" pitchFamily="34" charset="0"/>
                          <a:cs typeface="Open Sans" panose="020B0606030504020204" pitchFamily="34" charset="0"/>
                        </a:rPr>
                        <a:t>kontakt</a:t>
                      </a:r>
                      <a:r>
                        <a:rPr lang="de-DE" sz="1400" b="1" u="sng">
                          <a:solidFill>
                            <a:srgbClr val="0050A0"/>
                          </a:solidFill>
                          <a:latin typeface="Open Sans" panose="020B0606030504020204" pitchFamily="34" charset="0"/>
                          <a:ea typeface="Open Sans" panose="020B0606030504020204" pitchFamily="34" charset="0"/>
                          <a:cs typeface="Open Sans" panose="020B0606030504020204" pitchFamily="34" charset="0"/>
                          <a:hlinkClick r:id="rId11"/>
                        </a:rPr>
                        <a:t>@</a:t>
                      </a:r>
                      <a:r>
                        <a:rPr lang="de-DE" sz="1400" b="1" u="sng" dirty="0">
                          <a:solidFill>
                            <a:srgbClr val="0050A0"/>
                          </a:solidFill>
                          <a:latin typeface="Open Sans" panose="020B0606030504020204" pitchFamily="34" charset="0"/>
                          <a:ea typeface="Open Sans" panose="020B0606030504020204" pitchFamily="34" charset="0"/>
                          <a:cs typeface="Open Sans" panose="020B0606030504020204" pitchFamily="34" charset="0"/>
                          <a:hlinkClick r:id="rId11"/>
                        </a:rPr>
                        <a:t>m5s.pl</a:t>
                      </a:r>
                      <a:endParaRPr lang="de-DE" sz="1400" b="1" dirty="0">
                        <a:latin typeface="Open Sans" panose="020B0606030504020204" pitchFamily="34" charset="0"/>
                        <a:ea typeface="Open Sans" panose="020B0606030504020204" pitchFamily="34" charset="0"/>
                        <a:cs typeface="Open Sans" panose="020B0606030504020204" pitchFamily="34" charset="0"/>
                      </a:endParaRPr>
                    </a:p>
                    <a:p>
                      <a:pPr fontAlgn="t">
                        <a:lnSpc>
                          <a:spcPct val="120000"/>
                        </a:lnSpc>
                        <a:buNone/>
                      </a:pPr>
                      <a:endParaRPr lang="pl-PL" sz="1200" u="sng" dirty="0">
                        <a:solidFill>
                          <a:srgbClr val="0050A0"/>
                        </a:solidFill>
                        <a:latin typeface="Open Sans" panose="020B0606030504020204" pitchFamily="34" charset="0"/>
                        <a:ea typeface="Open Sans" panose="020B0606030504020204" pitchFamily="34" charset="0"/>
                        <a:cs typeface="Open Sans" panose="020B0606030504020204" pitchFamily="34" charset="0"/>
                        <a:hlinkClick r:id="rId12"/>
                      </a:endParaRPr>
                    </a:p>
                    <a:p>
                      <a:pPr fontAlgn="t">
                        <a:lnSpc>
                          <a:spcPct val="120000"/>
                        </a:lnSpc>
                        <a:buNone/>
                      </a:pPr>
                      <a:endParaRPr lang="pl-PL" sz="1200" u="sng" dirty="0">
                        <a:solidFill>
                          <a:srgbClr val="0050A0"/>
                        </a:solidFill>
                        <a:latin typeface="Open Sans" panose="020B0606030504020204" pitchFamily="34" charset="0"/>
                        <a:ea typeface="Open Sans" panose="020B0606030504020204" pitchFamily="34" charset="0"/>
                        <a:cs typeface="Open Sans" panose="020B0606030504020204" pitchFamily="34" charset="0"/>
                        <a:hlinkClick r:id="rId13" tooltip="Odnośnik otwiera się w nowej karcie"/>
                      </a:endParaRPr>
                    </a:p>
                  </a:txBody>
                  <a:tcPr marL="82146" marR="82146" marT="41073" marB="4107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fontAlgn="t">
                        <a:lnSpc>
                          <a:spcPct val="120000"/>
                        </a:lnSpc>
                      </a:pPr>
                      <a:r>
                        <a:rPr lang="pl-PL" sz="1400" b="1" u="sng" baseline="0" dirty="0">
                          <a:latin typeface="Open Sans" panose="020B0606030504020204" pitchFamily="34" charset="0"/>
                          <a:ea typeface="Open Sans" panose="020B0606030504020204" pitchFamily="34" charset="0"/>
                          <a:cs typeface="Open Sans" panose="020B0606030504020204" pitchFamily="34" charset="0"/>
                          <a:hlinkClick r:id="rId14"/>
                        </a:rPr>
                        <a:t>Sudeckie Stowarzyszenie Inicjatyw Gospodarczych</a:t>
                      </a:r>
                      <a:br>
                        <a:rPr lang="pl-PL" sz="1400" b="1" baseline="0" dirty="0">
                          <a:latin typeface="Open Sans" panose="020B0606030504020204" pitchFamily="34" charset="0"/>
                          <a:ea typeface="Open Sans" panose="020B0606030504020204" pitchFamily="34" charset="0"/>
                          <a:cs typeface="Open Sans" panose="020B0606030504020204" pitchFamily="34" charset="0"/>
                        </a:rPr>
                      </a:br>
                      <a:r>
                        <a:rPr lang="pl-PL" sz="1400" b="1" baseline="0" dirty="0">
                          <a:latin typeface="Open Sans" panose="020B0606030504020204" pitchFamily="34" charset="0"/>
                          <a:ea typeface="Open Sans" panose="020B0606030504020204" pitchFamily="34" charset="0"/>
                          <a:cs typeface="Open Sans" panose="020B0606030504020204" pitchFamily="34" charset="0"/>
                        </a:rPr>
                        <a:t>ul. Armii Krajowej 29/8</a:t>
                      </a:r>
                      <a:br>
                        <a:rPr lang="pl-PL" sz="1400" b="1" baseline="0" dirty="0">
                          <a:latin typeface="Open Sans" panose="020B0606030504020204" pitchFamily="34" charset="0"/>
                          <a:ea typeface="Open Sans" panose="020B0606030504020204" pitchFamily="34" charset="0"/>
                          <a:cs typeface="Open Sans" panose="020B0606030504020204" pitchFamily="34" charset="0"/>
                        </a:rPr>
                      </a:br>
                      <a:r>
                        <a:rPr lang="pl-PL" sz="1400" b="1" baseline="0" dirty="0">
                          <a:latin typeface="Open Sans" panose="020B0606030504020204" pitchFamily="34" charset="0"/>
                          <a:ea typeface="Open Sans" panose="020B0606030504020204" pitchFamily="34" charset="0"/>
                          <a:cs typeface="Open Sans" panose="020B0606030504020204" pitchFamily="34" charset="0"/>
                        </a:rPr>
                        <a:t>58-100 Świdnica</a:t>
                      </a:r>
                    </a:p>
                    <a:p>
                      <a:pPr fontAlgn="t">
                        <a:lnSpc>
                          <a:spcPct val="120000"/>
                        </a:lnSpc>
                      </a:pPr>
                      <a:endParaRPr lang="pl-PL" sz="1400" b="1" baseline="0" dirty="0">
                        <a:latin typeface="Open Sans" panose="020B0606030504020204" pitchFamily="34" charset="0"/>
                        <a:ea typeface="Open Sans" panose="020B0606030504020204" pitchFamily="34" charset="0"/>
                        <a:cs typeface="Open Sans" panose="020B0606030504020204" pitchFamily="34" charset="0"/>
                      </a:endParaRPr>
                    </a:p>
                    <a:p>
                      <a:pPr fontAlgn="t">
                        <a:lnSpc>
                          <a:spcPct val="120000"/>
                        </a:lnSpc>
                      </a:pPr>
                      <a:r>
                        <a:rPr lang="pl-PL" sz="1400" b="1" baseline="0" dirty="0">
                          <a:latin typeface="Open Sans" panose="020B0606030504020204" pitchFamily="34" charset="0"/>
                          <a:ea typeface="Open Sans" panose="020B0606030504020204" pitchFamily="34" charset="0"/>
                          <a:cs typeface="Open Sans" panose="020B0606030504020204" pitchFamily="34" charset="0"/>
                        </a:rPr>
                        <a:t>Paweł Dochniak</a:t>
                      </a:r>
                    </a:p>
                    <a:p>
                      <a:pPr fontAlgn="t">
                        <a:lnSpc>
                          <a:spcPct val="120000"/>
                        </a:lnSpc>
                      </a:pPr>
                      <a:r>
                        <a:rPr lang="de-DE" sz="1400" b="1" baseline="0" dirty="0">
                          <a:latin typeface="Open Sans" panose="020B0606030504020204" pitchFamily="34" charset="0"/>
                          <a:ea typeface="Open Sans" panose="020B0606030504020204" pitchFamily="34" charset="0"/>
                          <a:cs typeface="Open Sans" panose="020B0606030504020204" pitchFamily="34" charset="0"/>
                        </a:rPr>
                        <a:t>Tel.: </a:t>
                      </a:r>
                      <a:r>
                        <a:rPr lang="de-DE" sz="1400" b="1" u="sng" baseline="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695 946 414</a:t>
                      </a:r>
                      <a:br>
                        <a:rPr lang="de-DE" sz="1400" b="1" baseline="0" dirty="0">
                          <a:latin typeface="Open Sans" panose="020B0606030504020204" pitchFamily="34" charset="0"/>
                          <a:ea typeface="Open Sans" panose="020B0606030504020204" pitchFamily="34" charset="0"/>
                          <a:cs typeface="Open Sans" panose="020B0606030504020204" pitchFamily="34" charset="0"/>
                        </a:rPr>
                      </a:br>
                      <a:r>
                        <a:rPr lang="de-DE" sz="1400" b="1" baseline="0" dirty="0">
                          <a:latin typeface="Open Sans" panose="020B0606030504020204" pitchFamily="34" charset="0"/>
                          <a:ea typeface="Open Sans" panose="020B0606030504020204" pitchFamily="34" charset="0"/>
                          <a:cs typeface="Open Sans" panose="020B0606030504020204" pitchFamily="34" charset="0"/>
                        </a:rPr>
                        <a:t>Email: </a:t>
                      </a:r>
                      <a:r>
                        <a:rPr lang="de-DE" sz="1400" b="1" u="sng" baseline="0" dirty="0">
                          <a:latin typeface="Open Sans" panose="020B0606030504020204" pitchFamily="34" charset="0"/>
                          <a:ea typeface="Open Sans" panose="020B0606030504020204" pitchFamily="34" charset="0"/>
                          <a:cs typeface="Open Sans" panose="020B0606030504020204" pitchFamily="34" charset="0"/>
                          <a:hlinkClick r:id="rId15"/>
                        </a:rPr>
                        <a:t>pawel.dochniak@ssig.pl</a:t>
                      </a:r>
                      <a:endParaRPr lang="pl-PL" sz="1400" b="1" baseline="0" dirty="0">
                        <a:latin typeface="Open Sans" panose="020B0606030504020204" pitchFamily="34" charset="0"/>
                        <a:ea typeface="Open Sans" panose="020B0606030504020204" pitchFamily="34" charset="0"/>
                        <a:cs typeface="Open Sans" panose="020B0606030504020204" pitchFamily="34" charset="0"/>
                      </a:endParaRPr>
                    </a:p>
                    <a:p>
                      <a:pPr fontAlgn="t">
                        <a:lnSpc>
                          <a:spcPct val="120000"/>
                        </a:lnSpc>
                      </a:pPr>
                      <a:r>
                        <a:rPr lang="de-DE" sz="1400" b="1" baseline="0" dirty="0">
                          <a:latin typeface="Open Sans" panose="020B0606030504020204" pitchFamily="34" charset="0"/>
                          <a:ea typeface="Open Sans" panose="020B0606030504020204" pitchFamily="34" charset="0"/>
                          <a:cs typeface="Open Sans" panose="020B0606030504020204" pitchFamily="34" charset="0"/>
                        </a:rPr>
                        <a:t>Tel.: </a:t>
                      </a:r>
                      <a:r>
                        <a:rPr lang="de-DE" sz="1400" b="1" u="sng" baseline="0" dirty="0">
                          <a:latin typeface="Open Sans" panose="020B0606030504020204" pitchFamily="34" charset="0"/>
                          <a:ea typeface="Open Sans" panose="020B0606030504020204" pitchFamily="34" charset="0"/>
                          <a:cs typeface="Open Sans" panose="020B0606030504020204" pitchFamily="34" charset="0"/>
                          <a:hlinkClick r:id="rId16"/>
                        </a:rPr>
                        <a:t>695 946 415</a:t>
                      </a:r>
                      <a:br>
                        <a:rPr lang="de-DE" sz="1400" b="1" baseline="0" dirty="0">
                          <a:latin typeface="Open Sans" panose="020B0606030504020204" pitchFamily="34" charset="0"/>
                          <a:ea typeface="Open Sans" panose="020B0606030504020204" pitchFamily="34" charset="0"/>
                          <a:cs typeface="Open Sans" panose="020B0606030504020204" pitchFamily="34" charset="0"/>
                        </a:rPr>
                      </a:br>
                      <a:r>
                        <a:rPr lang="de-DE" sz="1400" b="1" baseline="0" dirty="0" err="1">
                          <a:latin typeface="Open Sans" panose="020B0606030504020204" pitchFamily="34" charset="0"/>
                          <a:ea typeface="Open Sans" panose="020B0606030504020204" pitchFamily="34" charset="0"/>
                          <a:cs typeface="Open Sans" panose="020B0606030504020204" pitchFamily="34" charset="0"/>
                        </a:rPr>
                        <a:t>E-mail</a:t>
                      </a:r>
                      <a:r>
                        <a:rPr lang="de-DE" sz="1400" b="1" baseline="0" dirty="0">
                          <a:latin typeface="Open Sans" panose="020B0606030504020204" pitchFamily="34" charset="0"/>
                          <a:ea typeface="Open Sans" panose="020B0606030504020204" pitchFamily="34" charset="0"/>
                          <a:cs typeface="Open Sans" panose="020B0606030504020204" pitchFamily="34" charset="0"/>
                        </a:rPr>
                        <a:t>: </a:t>
                      </a:r>
                      <a:r>
                        <a:rPr lang="de-DE" sz="1400" b="1" u="sng" baseline="0" dirty="0">
                          <a:latin typeface="Open Sans" panose="020B0606030504020204" pitchFamily="34" charset="0"/>
                          <a:ea typeface="Open Sans" panose="020B0606030504020204" pitchFamily="34" charset="0"/>
                          <a:cs typeface="Open Sans" panose="020B0606030504020204" pitchFamily="34" charset="0"/>
                          <a:hlinkClick r:id="rId17"/>
                        </a:rPr>
                        <a:t>ewa@ssig.pl</a:t>
                      </a:r>
                      <a:endParaRPr lang="pl-PL" sz="1400" b="1" baseline="0" dirty="0">
                        <a:latin typeface="Open Sans" panose="020B0606030504020204" pitchFamily="34" charset="0"/>
                        <a:ea typeface="Open Sans" panose="020B0606030504020204" pitchFamily="34" charset="0"/>
                        <a:cs typeface="Open Sans" panose="020B0606030504020204" pitchFamily="34" charset="0"/>
                      </a:endParaRPr>
                    </a:p>
                    <a:p>
                      <a:pPr fontAlgn="t">
                        <a:lnSpc>
                          <a:spcPct val="120000"/>
                        </a:lnSpc>
                      </a:pPr>
                      <a:r>
                        <a:rPr lang="de-DE" sz="1400" b="1" baseline="0" dirty="0">
                          <a:latin typeface="Open Sans" panose="020B0606030504020204" pitchFamily="34" charset="0"/>
                          <a:ea typeface="Open Sans" panose="020B0606030504020204" pitchFamily="34" charset="0"/>
                          <a:cs typeface="Open Sans" panose="020B0606030504020204" pitchFamily="34" charset="0"/>
                        </a:rPr>
                        <a:t>Tel.: </a:t>
                      </a:r>
                      <a:r>
                        <a:rPr lang="de-DE" sz="1400" b="1" u="sng" baseline="0" dirty="0">
                          <a:latin typeface="Open Sans" panose="020B0606030504020204" pitchFamily="34" charset="0"/>
                          <a:ea typeface="Open Sans" panose="020B0606030504020204" pitchFamily="34" charset="0"/>
                          <a:cs typeface="Open Sans" panose="020B0606030504020204" pitchFamily="34" charset="0"/>
                          <a:hlinkClick r:id="rId18"/>
                        </a:rPr>
                        <a:t>530 573 081</a:t>
                      </a:r>
                      <a:br>
                        <a:rPr lang="de-DE" sz="1400" b="1" baseline="0" dirty="0">
                          <a:latin typeface="Open Sans" panose="020B0606030504020204" pitchFamily="34" charset="0"/>
                          <a:ea typeface="Open Sans" panose="020B0606030504020204" pitchFamily="34" charset="0"/>
                          <a:cs typeface="Open Sans" panose="020B0606030504020204" pitchFamily="34" charset="0"/>
                        </a:rPr>
                      </a:br>
                      <a:r>
                        <a:rPr lang="de-DE" sz="1400" b="1" baseline="0" dirty="0" err="1">
                          <a:latin typeface="Open Sans" panose="020B0606030504020204" pitchFamily="34" charset="0"/>
                          <a:ea typeface="Open Sans" panose="020B0606030504020204" pitchFamily="34" charset="0"/>
                          <a:cs typeface="Open Sans" panose="020B0606030504020204" pitchFamily="34" charset="0"/>
                        </a:rPr>
                        <a:t>E-mail</a:t>
                      </a:r>
                      <a:r>
                        <a:rPr lang="de-DE" sz="1400" b="1" baseline="0" dirty="0">
                          <a:latin typeface="Open Sans" panose="020B0606030504020204" pitchFamily="34" charset="0"/>
                          <a:ea typeface="Open Sans" panose="020B0606030504020204" pitchFamily="34" charset="0"/>
                          <a:cs typeface="Open Sans" panose="020B0606030504020204" pitchFamily="34" charset="0"/>
                        </a:rPr>
                        <a:t>: </a:t>
                      </a:r>
                      <a:r>
                        <a:rPr lang="de-DE" sz="1400" b="1" u="sng" baseline="0" dirty="0">
                          <a:latin typeface="Open Sans" panose="020B0606030504020204" pitchFamily="34" charset="0"/>
                          <a:ea typeface="Open Sans" panose="020B0606030504020204" pitchFamily="34" charset="0"/>
                          <a:cs typeface="Open Sans" panose="020B0606030504020204" pitchFamily="34" charset="0"/>
                          <a:hlinkClick r:id="rId19"/>
                        </a:rPr>
                        <a:t>arkadiusz@ssig.pl</a:t>
                      </a:r>
                      <a:endParaRPr lang="pl-PL" sz="1400" b="1" u="sng" baseline="0" dirty="0">
                        <a:latin typeface="Open Sans" panose="020B0606030504020204" pitchFamily="34" charset="0"/>
                        <a:ea typeface="Open Sans" panose="020B0606030504020204" pitchFamily="34" charset="0"/>
                        <a:cs typeface="Open Sans" panose="020B0606030504020204" pitchFamily="34" charset="0"/>
                      </a:endParaRPr>
                    </a:p>
                    <a:p>
                      <a:pPr fontAlgn="t">
                        <a:lnSpc>
                          <a:spcPct val="120000"/>
                        </a:lnSpc>
                      </a:pPr>
                      <a:endParaRPr lang="pl-PL" sz="1200" baseline="0" dirty="0">
                        <a:latin typeface="Open Sans" panose="020B0606030504020204" pitchFamily="34" charset="0"/>
                        <a:ea typeface="Open Sans" panose="020B0606030504020204" pitchFamily="34" charset="0"/>
                        <a:cs typeface="Open Sans" panose="020B0606030504020204" pitchFamily="34" charset="0"/>
                      </a:endParaRPr>
                    </a:p>
                  </a:txBody>
                  <a:tcPr marL="82146" marR="82146" marT="41073" marB="4107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540392440"/>
                  </a:ext>
                </a:extLst>
              </a:tr>
            </a:tbl>
          </a:graphicData>
        </a:graphic>
      </p:graphicFrame>
      <p:pic>
        <p:nvPicPr>
          <p:cNvPr id="15" name="Obraz 14" descr="Obraz zawierający symbol, clipart, logo, Grafika&#10;&#10;Zawartość wygenerowana przez AI może być niepoprawna.">
            <a:extLst>
              <a:ext uri="{FF2B5EF4-FFF2-40B4-BE49-F238E27FC236}">
                <a16:creationId xmlns:a16="http://schemas.microsoft.com/office/drawing/2014/main" id="{642D683D-F4A5-4982-E707-AB370B4127D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185920" y="880110"/>
            <a:ext cx="873313" cy="873313"/>
          </a:xfrm>
          <a:prstGeom prst="rect">
            <a:avLst/>
          </a:prstGeom>
        </p:spPr>
      </p:pic>
      <p:sp>
        <p:nvSpPr>
          <p:cNvPr id="4" name="Symbol zastępczy numeru slajdu 3">
            <a:extLst>
              <a:ext uri="{FF2B5EF4-FFF2-40B4-BE49-F238E27FC236}">
                <a16:creationId xmlns:a16="http://schemas.microsoft.com/office/drawing/2014/main" id="{67FF6BC4-4236-5D0B-4458-1B70DC52ED49}"/>
              </a:ext>
            </a:extLst>
          </p:cNvPr>
          <p:cNvSpPr>
            <a:spLocks noGrp="1"/>
          </p:cNvSpPr>
          <p:nvPr>
            <p:ph type="sldNum" sz="quarter" idx="10"/>
          </p:nvPr>
        </p:nvSpPr>
        <p:spPr/>
        <p:txBody>
          <a:bodyPr/>
          <a:lstStyle/>
          <a:p>
            <a:fld id="{F8C0183B-A19B-450E-9615-6C83693937D9}" type="slidenum">
              <a:rPr lang="pl-PL" smtClean="0"/>
              <a:t>10</a:t>
            </a:fld>
            <a:endParaRPr lang="pl-PL"/>
          </a:p>
        </p:txBody>
      </p:sp>
      <p:sp>
        <p:nvSpPr>
          <p:cNvPr id="13" name="Tytuł 1">
            <a:extLst>
              <a:ext uri="{FF2B5EF4-FFF2-40B4-BE49-F238E27FC236}">
                <a16:creationId xmlns:a16="http://schemas.microsoft.com/office/drawing/2014/main" id="{371D825E-F61D-917B-B89E-73886B777F7F}"/>
              </a:ext>
            </a:extLst>
          </p:cNvPr>
          <p:cNvSpPr txBox="1">
            <a:spLocks/>
          </p:cNvSpPr>
          <p:nvPr/>
        </p:nvSpPr>
        <p:spPr>
          <a:xfrm>
            <a:off x="360784" y="174636"/>
            <a:ext cx="11831216" cy="1234067"/>
          </a:xfrm>
          <a:prstGeom prst="rect">
            <a:avLst/>
          </a:prstGeom>
        </p:spPr>
        <p:txBody>
          <a:bodyPr vert="horz" lIns="0" tIns="0" rIns="0" bIns="0" rtlCol="0" anchor="t" anchorCtr="0">
            <a:norm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lvl="0" algn="ctr">
              <a:defRPr/>
            </a:pPr>
            <a:r>
              <a:rPr lang="pl-PL" sz="26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Pożyczka rozwojowa</a:t>
            </a:r>
          </a:p>
          <a:p>
            <a:pPr lvl="0" algn="ctr">
              <a:defRPr/>
            </a:pPr>
            <a:r>
              <a:rPr lang="pl-PL" sz="2000"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Gdzie złożyć wniosek?</a:t>
            </a:r>
          </a:p>
          <a:p>
            <a:pPr marL="0" marR="0" lvl="0" indent="0" algn="ctr" defTabSz="914382" rtl="0" eaLnBrk="1" fontAlgn="auto" latinLnBrk="0" hangingPunct="1">
              <a:lnSpc>
                <a:spcPts val="3265"/>
              </a:lnSpc>
              <a:spcBef>
                <a:spcPct val="0"/>
              </a:spcBef>
              <a:spcAft>
                <a:spcPts val="0"/>
              </a:spcAft>
              <a:buClrTx/>
              <a:buSzTx/>
              <a:buFontTx/>
              <a:buNone/>
              <a:tabLst/>
              <a:defRPr/>
            </a:pPr>
            <a:endParaRPr kumimoji="0" lang="pl-PL" sz="2600" b="1" i="0" u="none" strike="noStrike" kern="1200" cap="none" spc="0" normalizeH="0" baseline="0" noProof="0" dirty="0">
              <a:ln>
                <a:noFill/>
              </a:ln>
              <a:solidFill>
                <a:schemeClr val="tx1"/>
              </a:solidFill>
              <a:effectLst/>
              <a:uLnTx/>
              <a:uFillTx/>
              <a:latin typeface="Open Sans" pitchFamily="2" charset="0"/>
              <a:ea typeface="Open Sans" pitchFamily="2" charset="0"/>
              <a:cs typeface="Open Sans" pitchFamily="2" charset="0"/>
            </a:endParaRPr>
          </a:p>
        </p:txBody>
      </p:sp>
      <p:pic>
        <p:nvPicPr>
          <p:cNvPr id="20" name="Obraz 19" descr="Obraz zawierający Czcionka, symbol, logo, tekst&#10;&#10;Zawartość wygenerowana przez AI może być niepoprawna.">
            <a:extLst>
              <a:ext uri="{FF2B5EF4-FFF2-40B4-BE49-F238E27FC236}">
                <a16:creationId xmlns:a16="http://schemas.microsoft.com/office/drawing/2014/main" id="{B202E29A-6325-5639-2480-7E67F158847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65924" y="859214"/>
            <a:ext cx="1704527" cy="1028767"/>
          </a:xfrm>
          <a:prstGeom prst="rect">
            <a:avLst/>
          </a:prstGeom>
        </p:spPr>
      </p:pic>
      <p:pic>
        <p:nvPicPr>
          <p:cNvPr id="2" name="Obraz 1" descr="Obraz zawierający Czcionka, logo, symbol, Grafika&#10;&#10;Zawartość wygenerowana przez AI może być niepoprawna.">
            <a:extLst>
              <a:ext uri="{FF2B5EF4-FFF2-40B4-BE49-F238E27FC236}">
                <a16:creationId xmlns:a16="http://schemas.microsoft.com/office/drawing/2014/main" id="{0D5FD1E8-2E22-9C93-EF5B-828F46F91B19}"/>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29554" y="880110"/>
            <a:ext cx="1699350" cy="688405"/>
          </a:xfrm>
          <a:prstGeom prst="rect">
            <a:avLst/>
          </a:prstGeom>
        </p:spPr>
      </p:pic>
    </p:spTree>
    <p:extLst>
      <p:ext uri="{BB962C8B-B14F-4D97-AF65-F5344CB8AC3E}">
        <p14:creationId xmlns:p14="http://schemas.microsoft.com/office/powerpoint/2010/main" val="3929408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ABA1413-6D19-29EA-778B-CB1B97A1BCED}"/>
              </a:ext>
            </a:extLst>
          </p:cNvPr>
          <p:cNvSpPr>
            <a:spLocks noGrp="1"/>
          </p:cNvSpPr>
          <p:nvPr>
            <p:ph type="title"/>
          </p:nvPr>
        </p:nvSpPr>
        <p:spPr>
          <a:xfrm>
            <a:off x="0" y="45467"/>
            <a:ext cx="12192000" cy="1355426"/>
          </a:xfrm>
        </p:spPr>
        <p:txBody>
          <a:bodyPr>
            <a:noAutofit/>
          </a:bodyPr>
          <a:lstStyle/>
          <a:p>
            <a:pPr marL="0" indent="0" algn="ctr"/>
            <a:br>
              <a:rPr lang="pl-PL" sz="2600" i="0" dirty="0">
                <a:solidFill>
                  <a:schemeClr val="tx1"/>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br>
            <a:r>
              <a:rPr lang="pl-PL" sz="26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Pożyczka na OZE dla przedsiębiorstw</a:t>
            </a:r>
            <a:br>
              <a:rPr lang="pl-PL" sz="2600" i="0" dirty="0">
                <a:solidFill>
                  <a:schemeClr val="tx1"/>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br>
            <a:r>
              <a:rPr lang="pl-PL" sz="2000" i="0" dirty="0">
                <a:solidFill>
                  <a:schemeClr val="tx1"/>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a:t>
            </a:r>
            <a:r>
              <a:rPr lang="pl-PL" sz="2000"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 informacje podstawowe </a:t>
            </a:r>
            <a:br>
              <a:rPr lang="pl-PL" sz="1600" i="0" dirty="0">
                <a:solidFill>
                  <a:schemeClr val="tx1"/>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br>
            <a:endParaRPr lang="pl-PL" sz="1600" dirty="0">
              <a:solidFill>
                <a:schemeClr val="tx1"/>
              </a:solidFill>
            </a:endParaRPr>
          </a:p>
        </p:txBody>
      </p:sp>
      <p:pic>
        <p:nvPicPr>
          <p:cNvPr id="5" name="Symbol zastępczy zawartości 5" descr="Monety kontur">
            <a:extLst>
              <a:ext uri="{FF2B5EF4-FFF2-40B4-BE49-F238E27FC236}">
                <a16:creationId xmlns:a16="http://schemas.microsoft.com/office/drawing/2014/main" id="{06C4DD08-2598-BCC7-3966-3EF93B4A13D2}"/>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1578" y="1705990"/>
            <a:ext cx="1110235" cy="1110235"/>
          </a:xfrm>
        </p:spPr>
      </p:pic>
      <p:sp>
        <p:nvSpPr>
          <p:cNvPr id="4" name="Symbol zastępczy numeru slajdu 3">
            <a:extLst>
              <a:ext uri="{FF2B5EF4-FFF2-40B4-BE49-F238E27FC236}">
                <a16:creationId xmlns:a16="http://schemas.microsoft.com/office/drawing/2014/main" id="{33F6CCED-4BB8-C175-D509-A63B033584CF}"/>
              </a:ext>
            </a:extLst>
          </p:cNvPr>
          <p:cNvSpPr>
            <a:spLocks noGrp="1"/>
          </p:cNvSpPr>
          <p:nvPr>
            <p:ph type="sldNum" sz="quarter" idx="10"/>
          </p:nvPr>
        </p:nvSpPr>
        <p:spPr/>
        <p:txBody>
          <a:bodyPr/>
          <a:lstStyle/>
          <a:p>
            <a:fld id="{F8C0183B-A19B-450E-9615-6C83693937D9}" type="slidenum">
              <a:rPr lang="pl-PL" smtClean="0"/>
              <a:t>11</a:t>
            </a:fld>
            <a:endParaRPr lang="pl-PL"/>
          </a:p>
        </p:txBody>
      </p:sp>
      <p:pic>
        <p:nvPicPr>
          <p:cNvPr id="6" name="Obraz 5">
            <a:extLst>
              <a:ext uri="{FF2B5EF4-FFF2-40B4-BE49-F238E27FC236}">
                <a16:creationId xmlns:a16="http://schemas.microsoft.com/office/drawing/2014/main" id="{5221B90C-211C-6641-A851-F63591E1168C}"/>
              </a:ext>
            </a:extLst>
          </p:cNvPr>
          <p:cNvPicPr>
            <a:picLocks noChangeAspect="1"/>
          </p:cNvPicPr>
          <p:nvPr/>
        </p:nvPicPr>
        <p:blipFill>
          <a:blip r:embed="rId4"/>
          <a:stretch>
            <a:fillRect/>
          </a:stretch>
        </p:blipFill>
        <p:spPr>
          <a:xfrm>
            <a:off x="580963" y="3165632"/>
            <a:ext cx="1301550" cy="1236832"/>
          </a:xfrm>
          <a:prstGeom prst="rect">
            <a:avLst/>
          </a:prstGeom>
          <a:ln>
            <a:noFill/>
          </a:ln>
        </p:spPr>
      </p:pic>
      <p:pic>
        <p:nvPicPr>
          <p:cNvPr id="7" name="Obraz 6">
            <a:extLst>
              <a:ext uri="{FF2B5EF4-FFF2-40B4-BE49-F238E27FC236}">
                <a16:creationId xmlns:a16="http://schemas.microsoft.com/office/drawing/2014/main" id="{53376268-E705-8F45-A703-795CC2071D2F}"/>
              </a:ext>
            </a:extLst>
          </p:cNvPr>
          <p:cNvPicPr>
            <a:picLocks noChangeAspect="1"/>
          </p:cNvPicPr>
          <p:nvPr/>
        </p:nvPicPr>
        <p:blipFill>
          <a:blip r:embed="rId5"/>
          <a:stretch>
            <a:fillRect/>
          </a:stretch>
        </p:blipFill>
        <p:spPr>
          <a:xfrm>
            <a:off x="580963" y="4920291"/>
            <a:ext cx="1382355" cy="1072031"/>
          </a:xfrm>
          <a:prstGeom prst="rect">
            <a:avLst/>
          </a:prstGeom>
        </p:spPr>
      </p:pic>
      <p:pic>
        <p:nvPicPr>
          <p:cNvPr id="8" name="Obraz 7">
            <a:extLst>
              <a:ext uri="{FF2B5EF4-FFF2-40B4-BE49-F238E27FC236}">
                <a16:creationId xmlns:a16="http://schemas.microsoft.com/office/drawing/2014/main" id="{93923B5C-2818-99F9-6AE4-6FACC8FBF300}"/>
              </a:ext>
            </a:extLst>
          </p:cNvPr>
          <p:cNvPicPr>
            <a:picLocks noChangeAspect="1"/>
          </p:cNvPicPr>
          <p:nvPr/>
        </p:nvPicPr>
        <p:blipFill>
          <a:blip r:embed="rId6"/>
          <a:stretch>
            <a:fillRect/>
          </a:stretch>
        </p:blipFill>
        <p:spPr>
          <a:xfrm>
            <a:off x="6774415" y="3165632"/>
            <a:ext cx="1139433" cy="1367319"/>
          </a:xfrm>
          <a:prstGeom prst="rect">
            <a:avLst/>
          </a:prstGeom>
        </p:spPr>
      </p:pic>
      <p:sp>
        <p:nvSpPr>
          <p:cNvPr id="10" name="pole tekstowe 9">
            <a:extLst>
              <a:ext uri="{FF2B5EF4-FFF2-40B4-BE49-F238E27FC236}">
                <a16:creationId xmlns:a16="http://schemas.microsoft.com/office/drawing/2014/main" id="{C1114499-CA78-1737-F164-8AD778D6A3A4}"/>
              </a:ext>
            </a:extLst>
          </p:cNvPr>
          <p:cNvSpPr txBox="1"/>
          <p:nvPr/>
        </p:nvSpPr>
        <p:spPr>
          <a:xfrm>
            <a:off x="2315375" y="1621543"/>
            <a:ext cx="2935366" cy="1384995"/>
          </a:xfrm>
          <a:prstGeom prst="rect">
            <a:avLst/>
          </a:prstGeom>
          <a:noFill/>
        </p:spPr>
        <p:txBody>
          <a:bodyPr wrap="square">
            <a:spAutoFit/>
          </a:bodyPr>
          <a:lstStyle/>
          <a:p>
            <a:r>
              <a:rPr lang="pl-PL" sz="200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Wysokość wsparcia: </a:t>
            </a:r>
            <a:br>
              <a:rPr lang="pl-PL" sz="200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br>
            <a:r>
              <a:rPr lang="pl-PL" sz="20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do </a:t>
            </a:r>
            <a:r>
              <a:rPr lang="pl-PL" sz="24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8 mln </a:t>
            </a:r>
            <a:r>
              <a:rPr lang="pl-PL" sz="20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zł</a:t>
            </a:r>
          </a:p>
          <a:p>
            <a:r>
              <a:rPr lang="pl-PL" sz="2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(brak wymogu wkładu własnego)</a:t>
            </a:r>
            <a:endParaRPr lang="pl-PL"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pole tekstowe 10">
            <a:extLst>
              <a:ext uri="{FF2B5EF4-FFF2-40B4-BE49-F238E27FC236}">
                <a16:creationId xmlns:a16="http://schemas.microsoft.com/office/drawing/2014/main" id="{1776321D-9F64-C612-F10E-235810C05D7D}"/>
              </a:ext>
            </a:extLst>
          </p:cNvPr>
          <p:cNvSpPr txBox="1"/>
          <p:nvPr/>
        </p:nvSpPr>
        <p:spPr>
          <a:xfrm>
            <a:off x="2315375" y="3495348"/>
            <a:ext cx="3381457" cy="769441"/>
          </a:xfrm>
          <a:prstGeom prst="rect">
            <a:avLst/>
          </a:prstGeom>
          <a:noFill/>
        </p:spPr>
        <p:txBody>
          <a:bodyPr wrap="square">
            <a:spAutoFit/>
          </a:bodyPr>
          <a:lstStyle/>
          <a:p>
            <a:r>
              <a:rPr lang="pl-PL" sz="200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Oprocentowanie: </a:t>
            </a:r>
            <a:br>
              <a:rPr lang="pl-PL" sz="200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br>
            <a:r>
              <a:rPr lang="pl-PL" sz="24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1%</a:t>
            </a:r>
            <a:r>
              <a:rPr lang="pl-PL" sz="2400" b="1" dirty="0">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a:t>
            </a:r>
            <a:r>
              <a:rPr lang="pl-PL" sz="2000" b="1" dirty="0">
                <a:effectLst/>
                <a:highlight>
                  <a:srgbClr val="FFFFFF"/>
                </a:highlight>
                <a:latin typeface="Open Sans" panose="020B0606030504020204" pitchFamily="34" charset="0"/>
                <a:ea typeface="Open Sans" panose="020B0606030504020204" pitchFamily="34" charset="0"/>
                <a:cs typeface="Open Sans" panose="020B0606030504020204" pitchFamily="34" charset="0"/>
              </a:rPr>
              <a:t>w skali roku</a:t>
            </a:r>
          </a:p>
        </p:txBody>
      </p:sp>
      <p:sp>
        <p:nvSpPr>
          <p:cNvPr id="13" name="pole tekstowe 12">
            <a:extLst>
              <a:ext uri="{FF2B5EF4-FFF2-40B4-BE49-F238E27FC236}">
                <a16:creationId xmlns:a16="http://schemas.microsoft.com/office/drawing/2014/main" id="{5E9EA121-D6B6-4DCC-9C57-927970C036DF}"/>
              </a:ext>
            </a:extLst>
          </p:cNvPr>
          <p:cNvSpPr txBox="1"/>
          <p:nvPr/>
        </p:nvSpPr>
        <p:spPr>
          <a:xfrm>
            <a:off x="2398487" y="5102363"/>
            <a:ext cx="1979939" cy="769441"/>
          </a:xfrm>
          <a:prstGeom prst="rect">
            <a:avLst/>
          </a:prstGeom>
          <a:noFill/>
        </p:spPr>
        <p:txBody>
          <a:bodyPr wrap="square">
            <a:spAutoFit/>
          </a:bodyPr>
          <a:lstStyle/>
          <a:p>
            <a:r>
              <a:rPr lang="pl-PL" sz="200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Okres spłaty: </a:t>
            </a:r>
            <a:br>
              <a:rPr lang="pl-PL" sz="200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br>
            <a:r>
              <a:rPr lang="pl-PL" sz="20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do </a:t>
            </a:r>
            <a:r>
              <a:rPr lang="pl-PL" sz="24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12</a:t>
            </a:r>
            <a:r>
              <a:rPr lang="pl-PL" sz="20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pl-PL" sz="20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lat</a:t>
            </a:r>
            <a:endParaRPr lang="pl-PL"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pole tekstowe 13">
            <a:extLst>
              <a:ext uri="{FF2B5EF4-FFF2-40B4-BE49-F238E27FC236}">
                <a16:creationId xmlns:a16="http://schemas.microsoft.com/office/drawing/2014/main" id="{D03E4A7F-EAC5-2317-FF45-EA1090260190}"/>
              </a:ext>
            </a:extLst>
          </p:cNvPr>
          <p:cNvSpPr txBox="1"/>
          <p:nvPr/>
        </p:nvSpPr>
        <p:spPr>
          <a:xfrm>
            <a:off x="8091321" y="3165633"/>
            <a:ext cx="2750850" cy="769441"/>
          </a:xfrm>
          <a:prstGeom prst="rect">
            <a:avLst/>
          </a:prstGeom>
          <a:noFill/>
        </p:spPr>
        <p:txBody>
          <a:bodyPr wrap="square">
            <a:spAutoFit/>
          </a:bodyPr>
          <a:lstStyle/>
          <a:p>
            <a:r>
              <a:rPr lang="pl-PL" sz="2000" dirty="0">
                <a:effectLst/>
                <a:latin typeface="Open Sans" panose="020B0606030504020204" pitchFamily="34" charset="0"/>
                <a:ea typeface="Open Sans" panose="020B0606030504020204" pitchFamily="34" charset="0"/>
                <a:cs typeface="Open Sans" panose="020B0606030504020204" pitchFamily="34" charset="0"/>
              </a:rPr>
              <a:t>Umorzenie:</a:t>
            </a:r>
            <a:r>
              <a:rPr lang="pl-PL" sz="2000" b="1" dirty="0">
                <a:effectLst/>
                <a:latin typeface="Open Sans" panose="020B0606030504020204" pitchFamily="34" charset="0"/>
                <a:ea typeface="Open Sans" panose="020B0606030504020204" pitchFamily="34" charset="0"/>
                <a:cs typeface="Open Sans" panose="020B0606030504020204" pitchFamily="34" charset="0"/>
              </a:rPr>
              <a:t> do</a:t>
            </a:r>
            <a:r>
              <a:rPr lang="pl-PL" sz="2000" b="1" dirty="0">
                <a:solidFill>
                  <a:schemeClr val="accent1">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pl-PL" sz="24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30%</a:t>
            </a:r>
            <a:r>
              <a:rPr lang="pl-PL" sz="2400" b="1" dirty="0">
                <a:solidFill>
                  <a:schemeClr val="accent1">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pl-PL" sz="2000" b="1" dirty="0">
                <a:effectLst/>
                <a:latin typeface="Open Sans" panose="020B0606030504020204" pitchFamily="34" charset="0"/>
                <a:ea typeface="Open Sans" panose="020B0606030504020204" pitchFamily="34" charset="0"/>
                <a:cs typeface="Open Sans" panose="020B0606030504020204" pitchFamily="34" charset="0"/>
              </a:rPr>
              <a:t>wartości pożyczki </a:t>
            </a:r>
            <a:endParaRPr lang="pl-PL"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Obraz 8">
            <a:extLst>
              <a:ext uri="{FF2B5EF4-FFF2-40B4-BE49-F238E27FC236}">
                <a16:creationId xmlns:a16="http://schemas.microsoft.com/office/drawing/2014/main" id="{D4737D13-9E30-810E-6F28-085149F6233C}"/>
              </a:ext>
            </a:extLst>
          </p:cNvPr>
          <p:cNvPicPr>
            <a:picLocks noChangeAspect="1"/>
          </p:cNvPicPr>
          <p:nvPr/>
        </p:nvPicPr>
        <p:blipFill>
          <a:blip r:embed="rId7"/>
          <a:stretch>
            <a:fillRect/>
          </a:stretch>
        </p:blipFill>
        <p:spPr>
          <a:xfrm>
            <a:off x="6577559" y="1595405"/>
            <a:ext cx="1223437" cy="1236832"/>
          </a:xfrm>
          <a:prstGeom prst="rect">
            <a:avLst/>
          </a:prstGeom>
        </p:spPr>
      </p:pic>
      <p:sp>
        <p:nvSpPr>
          <p:cNvPr id="12" name="pole tekstowe 11">
            <a:extLst>
              <a:ext uri="{FF2B5EF4-FFF2-40B4-BE49-F238E27FC236}">
                <a16:creationId xmlns:a16="http://schemas.microsoft.com/office/drawing/2014/main" id="{606E913C-8C9F-ADA5-C6D7-2FFDB0607E73}"/>
              </a:ext>
            </a:extLst>
          </p:cNvPr>
          <p:cNvSpPr txBox="1"/>
          <p:nvPr/>
        </p:nvSpPr>
        <p:spPr>
          <a:xfrm>
            <a:off x="8091321" y="1907164"/>
            <a:ext cx="2459862" cy="769441"/>
          </a:xfrm>
          <a:prstGeom prst="rect">
            <a:avLst/>
          </a:prstGeom>
          <a:noFill/>
        </p:spPr>
        <p:txBody>
          <a:bodyPr wrap="square">
            <a:spAutoFit/>
          </a:bodyPr>
          <a:lstStyle/>
          <a:p>
            <a:r>
              <a:rPr lang="pl-PL" sz="200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Karencja w spłacie: </a:t>
            </a:r>
            <a:br>
              <a:rPr lang="pl-PL" sz="200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br>
            <a:r>
              <a:rPr lang="pl-PL" sz="2000" b="1"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do </a:t>
            </a:r>
            <a:r>
              <a:rPr lang="pl-PL" sz="24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12</a:t>
            </a:r>
            <a:r>
              <a:rPr lang="pl-PL" sz="20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pl-PL" sz="2000" b="1"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miesięcy</a:t>
            </a:r>
            <a:endParaRPr lang="pl-PL"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Symbol zastępczy zawartości 5" descr="Monety kontur">
            <a:extLst>
              <a:ext uri="{FF2B5EF4-FFF2-40B4-BE49-F238E27FC236}">
                <a16:creationId xmlns:a16="http://schemas.microsoft.com/office/drawing/2014/main" id="{91FB5448-3EA4-6C25-5415-98133E3907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93535" y="4937720"/>
            <a:ext cx="1110235" cy="1110235"/>
          </a:xfrm>
          <a:prstGeom prst="rect">
            <a:avLst/>
          </a:prstGeom>
        </p:spPr>
      </p:pic>
      <p:sp>
        <p:nvSpPr>
          <p:cNvPr id="15" name="pole tekstowe 14">
            <a:extLst>
              <a:ext uri="{FF2B5EF4-FFF2-40B4-BE49-F238E27FC236}">
                <a16:creationId xmlns:a16="http://schemas.microsoft.com/office/drawing/2014/main" id="{24393DD8-83B1-C02F-D5BA-A46E24F27BCA}"/>
              </a:ext>
            </a:extLst>
          </p:cNvPr>
          <p:cNvSpPr txBox="1"/>
          <p:nvPr/>
        </p:nvSpPr>
        <p:spPr>
          <a:xfrm>
            <a:off x="8132626" y="5102363"/>
            <a:ext cx="2617076" cy="769441"/>
          </a:xfrm>
          <a:prstGeom prst="rect">
            <a:avLst/>
          </a:prstGeom>
          <a:noFill/>
        </p:spPr>
        <p:txBody>
          <a:bodyPr wrap="square" rtlCol="0">
            <a:spAutoFit/>
          </a:bodyPr>
          <a:lstStyle/>
          <a:p>
            <a:pPr>
              <a:defRPr/>
            </a:pPr>
            <a:r>
              <a:rPr lang="pl-PL" sz="24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Brak</a:t>
            </a:r>
            <a:r>
              <a:rPr lang="pl-PL"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dodatkowych opłat i prowizji</a:t>
            </a:r>
          </a:p>
        </p:txBody>
      </p:sp>
    </p:spTree>
    <p:extLst>
      <p:ext uri="{BB962C8B-B14F-4D97-AF65-F5344CB8AC3E}">
        <p14:creationId xmlns:p14="http://schemas.microsoft.com/office/powerpoint/2010/main" val="1578424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5E3F7-2E01-6E4B-3D0C-394A9249054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C71D229-4510-7C0D-12DF-22252F8375F2}"/>
              </a:ext>
            </a:extLst>
          </p:cNvPr>
          <p:cNvSpPr>
            <a:spLocks noGrp="1"/>
          </p:cNvSpPr>
          <p:nvPr>
            <p:ph type="title"/>
          </p:nvPr>
        </p:nvSpPr>
        <p:spPr>
          <a:xfrm>
            <a:off x="495655" y="262322"/>
            <a:ext cx="5790373" cy="392532"/>
          </a:xfrm>
        </p:spPr>
        <p:txBody>
          <a:bodyPr>
            <a:normAutofit fontScale="90000"/>
          </a:bodyPr>
          <a:lstStyle/>
          <a:p>
            <a:pPr algn="ctr"/>
            <a:br>
              <a:rPr lang="pl-PL" sz="2800" dirty="0">
                <a:latin typeface="Open Sans" panose="020B0606030504020204" pitchFamily="34" charset="0"/>
                <a:ea typeface="Open Sans" panose="020B0606030504020204" pitchFamily="34" charset="0"/>
                <a:cs typeface="Open Sans" panose="020B0606030504020204" pitchFamily="34" charset="0"/>
              </a:rPr>
            </a:br>
            <a:endParaRPr lang="pl-PL" dirty="0"/>
          </a:p>
        </p:txBody>
      </p:sp>
      <p:sp>
        <p:nvSpPr>
          <p:cNvPr id="3" name="Symbol zastępczy zawartości 2">
            <a:extLst>
              <a:ext uri="{FF2B5EF4-FFF2-40B4-BE49-F238E27FC236}">
                <a16:creationId xmlns:a16="http://schemas.microsoft.com/office/drawing/2014/main" id="{F38715F6-5619-7800-2154-6333B74FADDF}"/>
              </a:ext>
            </a:extLst>
          </p:cNvPr>
          <p:cNvSpPr>
            <a:spLocks noGrp="1"/>
          </p:cNvSpPr>
          <p:nvPr>
            <p:ph idx="1"/>
          </p:nvPr>
        </p:nvSpPr>
        <p:spPr>
          <a:xfrm>
            <a:off x="276030" y="1350430"/>
            <a:ext cx="11831994" cy="5634037"/>
          </a:xfrm>
        </p:spPr>
        <p:txBody>
          <a:bodyPr>
            <a:normAutofit/>
          </a:bodyPr>
          <a:lstStyle/>
          <a:p>
            <a:pPr marR="0" lvl="0" algn="l" defTabSz="914400" rtl="0" eaLnBrk="1" fontAlgn="auto" latinLnBrk="0" hangingPunct="1">
              <a:lnSpc>
                <a:spcPct val="114000"/>
              </a:lnSpc>
              <a:spcBef>
                <a:spcPts val="0"/>
              </a:spcBef>
              <a:spcAft>
                <a:spcPts val="0"/>
              </a:spcAft>
              <a:buClrTx/>
              <a:buSzTx/>
              <a:buFont typeface="Wingdings" panose="05000000000000000000" pitchFamily="2" charset="2"/>
              <a:buChar char="ü"/>
              <a:tabLst/>
              <a:defRPr/>
            </a:pPr>
            <a:r>
              <a:rPr kumimoji="0" lang="pl-PL"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Wnioski o pożyczkę mogą składać:</a:t>
            </a:r>
          </a:p>
          <a:p>
            <a:pPr lvl="1" defTabSz="914400">
              <a:lnSpc>
                <a:spcPct val="114000"/>
              </a:lnSpc>
              <a:spcBef>
                <a:spcPts val="0"/>
              </a:spcBef>
              <a:buFont typeface="Wingdings" panose="05000000000000000000" pitchFamily="2" charset="2"/>
              <a:buChar char="ü"/>
              <a:defRPr/>
            </a:pPr>
            <a:r>
              <a:rPr lang="pl-PL" sz="14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mikro-, małe, średnie i duże przedsiębiorstwa;</a:t>
            </a:r>
          </a:p>
          <a:p>
            <a:pPr lvl="1" defTabSz="914400">
              <a:lnSpc>
                <a:spcPct val="114000"/>
              </a:lnSpc>
              <a:spcBef>
                <a:spcPts val="0"/>
              </a:spcBef>
              <a:buFont typeface="Wingdings" panose="05000000000000000000" pitchFamily="2" charset="2"/>
              <a:buChar char="ü"/>
              <a:defRPr/>
            </a:pPr>
            <a:r>
              <a:rPr kumimoji="0" lang="pl-PL"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spółki prawa handlowego w których udziały lub akcje posiadają jednostki samorządu terytorialnego lub ich związki;</a:t>
            </a:r>
          </a:p>
          <a:p>
            <a:pPr lvl="1" defTabSz="914400">
              <a:lnSpc>
                <a:spcPct val="114000"/>
              </a:lnSpc>
              <a:spcBef>
                <a:spcPts val="0"/>
              </a:spcBef>
              <a:buFont typeface="Wingdings" panose="05000000000000000000" pitchFamily="2" charset="2"/>
              <a:buChar char="ü"/>
              <a:defRPr/>
            </a:pPr>
            <a:r>
              <a:rPr kumimoji="0" lang="pl-PL"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spółdzielnie energetyczne;</a:t>
            </a:r>
          </a:p>
          <a:p>
            <a:pPr lvl="1" defTabSz="914400">
              <a:lnSpc>
                <a:spcPct val="114000"/>
              </a:lnSpc>
              <a:spcBef>
                <a:spcPts val="0"/>
              </a:spcBef>
              <a:buFont typeface="Wingdings" panose="05000000000000000000" pitchFamily="2" charset="2"/>
              <a:buChar char="ü"/>
              <a:defRPr/>
            </a:pPr>
            <a:r>
              <a:rPr kumimoji="0" lang="pl-PL"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klastry energii. </a:t>
            </a:r>
          </a:p>
          <a:p>
            <a:pPr marR="0" lvl="0" algn="l" defTabSz="914400" rtl="0" eaLnBrk="1" fontAlgn="auto" latinLnBrk="0" hangingPunct="1">
              <a:lnSpc>
                <a:spcPct val="114000"/>
              </a:lnSpc>
              <a:spcBef>
                <a:spcPts val="0"/>
              </a:spcBef>
              <a:spcAft>
                <a:spcPts val="0"/>
              </a:spcAft>
              <a:buClrTx/>
              <a:buSzTx/>
              <a:buFont typeface="Wingdings" panose="05000000000000000000" pitchFamily="2" charset="2"/>
              <a:buChar char="ü"/>
              <a:tabLst/>
              <a:defRPr/>
            </a:pPr>
            <a:endParaRPr lang="pl-PL" sz="1400" b="1" kern="100" dirty="0">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1" fontAlgn="auto" latinLnBrk="0" hangingPunct="1">
              <a:lnSpc>
                <a:spcPct val="114000"/>
              </a:lnSpc>
              <a:spcBef>
                <a:spcPts val="0"/>
              </a:spcBef>
              <a:spcAft>
                <a:spcPts val="0"/>
              </a:spcAft>
              <a:buClrTx/>
              <a:buSzTx/>
              <a:buFont typeface="Wingdings" panose="05000000000000000000" pitchFamily="2" charset="2"/>
              <a:buChar char="ü"/>
              <a:tabLst/>
              <a:defRPr/>
            </a:pPr>
            <a:r>
              <a:rPr kumimoji="0" lang="pl-PL" sz="1400" b="1" i="0" u="none" strike="noStrike" kern="1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Pożyczki mogą finansować inwestycje zlokalizowane na terenie </a:t>
            </a:r>
            <a:r>
              <a:rPr lang="pl-PL" sz="14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województwa dolnośląskiego.</a:t>
            </a:r>
          </a:p>
          <a:p>
            <a:pPr>
              <a:lnSpc>
                <a:spcPct val="114000"/>
              </a:lnSpc>
              <a:buFont typeface="Wingdings" panose="05000000000000000000" pitchFamily="2" charset="2"/>
              <a:buChar char="ü"/>
            </a:pPr>
            <a:r>
              <a:rPr lang="pl-PL" sz="1400" b="1" dirty="0">
                <a:latin typeface="Open Sans" panose="020B0606030504020204" pitchFamily="34" charset="0"/>
                <a:ea typeface="Open Sans" panose="020B0606030504020204" pitchFamily="34" charset="0"/>
                <a:cs typeface="Open Sans" panose="020B0606030504020204" pitchFamily="34" charset="0"/>
              </a:rPr>
              <a:t>Co można sfinansować?</a:t>
            </a:r>
          </a:p>
          <a:p>
            <a:pPr lvl="1">
              <a:lnSpc>
                <a:spcPct val="114000"/>
              </a:lnSpc>
              <a:buFont typeface="Wingdings" panose="05000000000000000000" pitchFamily="2" charset="2"/>
              <a:buChar char="ü"/>
            </a:pPr>
            <a:r>
              <a:rPr lang="pl-PL" sz="14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budowę i rozbudowę instalacji </a:t>
            </a:r>
            <a:r>
              <a:rPr lang="pl-PL" sz="1400" b="1" dirty="0">
                <a:latin typeface="Open Sans" panose="020B0606030504020204" pitchFamily="34" charset="0"/>
                <a:ea typeface="Open Sans" panose="020B0606030504020204" pitchFamily="34" charset="0"/>
                <a:cs typeface="Open Sans" panose="020B0606030504020204" pitchFamily="34" charset="0"/>
              </a:rPr>
              <a:t>wytwarzających energię elektryczną i/lub cieplną z odnawialnych źródeł energii:</a:t>
            </a:r>
          </a:p>
          <a:p>
            <a:pPr lvl="2">
              <a:lnSpc>
                <a:spcPct val="114000"/>
              </a:lnSpc>
              <a:buFont typeface="Wingdings" panose="05000000000000000000" pitchFamily="2" charset="2"/>
              <a:buChar char="ü"/>
            </a:pPr>
            <a:r>
              <a:rPr lang="pl-PL" sz="1400" b="1" dirty="0">
                <a:latin typeface="Open Sans" panose="020B0606030504020204" pitchFamily="34" charset="0"/>
                <a:ea typeface="Open Sans" panose="020B0606030504020204" pitchFamily="34" charset="0"/>
                <a:cs typeface="Open Sans" panose="020B0606030504020204" pitchFamily="34" charset="0"/>
              </a:rPr>
              <a:t>promieniowania słonecznego,</a:t>
            </a:r>
          </a:p>
          <a:p>
            <a:pPr lvl="2">
              <a:lnSpc>
                <a:spcPct val="114000"/>
              </a:lnSpc>
              <a:buFont typeface="Wingdings" panose="05000000000000000000" pitchFamily="2" charset="2"/>
              <a:buChar char="ü"/>
            </a:pPr>
            <a:r>
              <a:rPr lang="pl-PL" sz="1400" b="1" dirty="0">
                <a:latin typeface="Open Sans" panose="020B0606030504020204" pitchFamily="34" charset="0"/>
                <a:ea typeface="Open Sans" panose="020B0606030504020204" pitchFamily="34" charset="0"/>
                <a:cs typeface="Open Sans" panose="020B0606030504020204" pitchFamily="34" charset="0"/>
              </a:rPr>
              <a:t>geotermii,</a:t>
            </a:r>
          </a:p>
          <a:p>
            <a:pPr lvl="2">
              <a:lnSpc>
                <a:spcPct val="114000"/>
              </a:lnSpc>
              <a:buFont typeface="Wingdings" panose="05000000000000000000" pitchFamily="2" charset="2"/>
              <a:buChar char="ü"/>
            </a:pPr>
            <a:r>
              <a:rPr lang="pl-PL" sz="1400" b="1" dirty="0" err="1">
                <a:latin typeface="Open Sans" panose="020B0606030504020204" pitchFamily="34" charset="0"/>
                <a:ea typeface="Open Sans" panose="020B0606030504020204" pitchFamily="34" charset="0"/>
                <a:cs typeface="Open Sans" panose="020B0606030504020204" pitchFamily="34" charset="0"/>
              </a:rPr>
              <a:t>aerotermii</a:t>
            </a:r>
            <a:r>
              <a:rPr lang="pl-PL" sz="1400" b="1" dirty="0">
                <a:latin typeface="Open Sans" panose="020B0606030504020204" pitchFamily="34" charset="0"/>
                <a:ea typeface="Open Sans" panose="020B0606030504020204" pitchFamily="34" charset="0"/>
                <a:cs typeface="Open Sans" panose="020B0606030504020204" pitchFamily="34" charset="0"/>
              </a:rPr>
              <a:t>/energii otoczenia,</a:t>
            </a:r>
          </a:p>
          <a:p>
            <a:pPr lvl="2">
              <a:lnSpc>
                <a:spcPct val="114000"/>
              </a:lnSpc>
              <a:buFont typeface="Wingdings" panose="05000000000000000000" pitchFamily="2" charset="2"/>
              <a:buChar char="ü"/>
            </a:pPr>
            <a:r>
              <a:rPr lang="pl-PL" sz="1400" b="1" dirty="0">
                <a:latin typeface="Open Sans" panose="020B0606030504020204" pitchFamily="34" charset="0"/>
                <a:ea typeface="Open Sans" panose="020B0606030504020204" pitchFamily="34" charset="0"/>
                <a:cs typeface="Open Sans" panose="020B0606030504020204" pitchFamily="34" charset="0"/>
              </a:rPr>
              <a:t>biomasy i biogazu.</a:t>
            </a:r>
          </a:p>
          <a:p>
            <a:pPr lvl="1">
              <a:lnSpc>
                <a:spcPct val="114000"/>
              </a:lnSpc>
              <a:buFont typeface="Wingdings" panose="05000000000000000000" pitchFamily="2" charset="2"/>
              <a:buChar char="ü"/>
            </a:pPr>
            <a:r>
              <a:rPr lang="pl-PL" sz="14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budowę magazynów energii </a:t>
            </a:r>
            <a:r>
              <a:rPr lang="pl-PL" sz="1400" b="1" dirty="0">
                <a:latin typeface="Open Sans" panose="020B0606030504020204" pitchFamily="34" charset="0"/>
                <a:ea typeface="Open Sans" panose="020B0606030504020204" pitchFamily="34" charset="0"/>
                <a:cs typeface="Open Sans" panose="020B0606030504020204" pitchFamily="34" charset="0"/>
              </a:rPr>
              <a:t>na potrzeby danego źródła OZE,</a:t>
            </a:r>
          </a:p>
          <a:p>
            <a:pPr lvl="1">
              <a:lnSpc>
                <a:spcPct val="114000"/>
              </a:lnSpc>
              <a:buFont typeface="Wingdings" panose="05000000000000000000" pitchFamily="2" charset="2"/>
              <a:buChar char="ü"/>
            </a:pPr>
            <a:r>
              <a:rPr lang="pl-PL" sz="14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przyłączenie źródeł OZE </a:t>
            </a:r>
            <a:r>
              <a:rPr lang="pl-PL" sz="1400" b="1" dirty="0">
                <a:latin typeface="Open Sans" panose="020B0606030504020204" pitchFamily="34" charset="0"/>
                <a:ea typeface="Open Sans" panose="020B0606030504020204" pitchFamily="34" charset="0"/>
                <a:cs typeface="Open Sans" panose="020B0606030504020204" pitchFamily="34" charset="0"/>
              </a:rPr>
              <a:t>do sieci energetycznych lub ciepłowniczych,</a:t>
            </a:r>
          </a:p>
          <a:p>
            <a:pPr lvl="1">
              <a:lnSpc>
                <a:spcPct val="114000"/>
              </a:lnSpc>
              <a:buFont typeface="Wingdings" panose="05000000000000000000" pitchFamily="2" charset="2"/>
              <a:buChar char="ü"/>
            </a:pPr>
            <a:r>
              <a:rPr lang="pl-PL" sz="14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budowę stacji ładowania pojazdów </a:t>
            </a:r>
            <a:r>
              <a:rPr lang="pl-PL" sz="1400" b="1" dirty="0">
                <a:latin typeface="Open Sans" panose="020B0606030504020204" pitchFamily="34" charset="0"/>
                <a:ea typeface="Open Sans" panose="020B0606030504020204" pitchFamily="34" charset="0"/>
                <a:cs typeface="Open Sans" panose="020B0606030504020204" pitchFamily="34" charset="0"/>
              </a:rPr>
              <a:t>elektrycznych wraz z infrastrukturą, wykorzystujących energię z danego źródła/magazynu energii,</a:t>
            </a:r>
          </a:p>
          <a:p>
            <a:pPr lvl="1">
              <a:lnSpc>
                <a:spcPct val="114000"/>
              </a:lnSpc>
              <a:buFont typeface="Wingdings" panose="05000000000000000000" pitchFamily="2" charset="2"/>
              <a:buChar char="ü"/>
            </a:pPr>
            <a:r>
              <a:rPr lang="pl-PL" sz="1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budowę, rozbudowę lub przebudowę sieci </a:t>
            </a:r>
            <a:r>
              <a:rPr lang="pl-PL" sz="1400" b="1" dirty="0">
                <a:latin typeface="Open Sans" panose="020B0606030504020204" pitchFamily="34" charset="0"/>
                <a:ea typeface="Open Sans" panose="020B0606030504020204" pitchFamily="34" charset="0"/>
                <a:cs typeface="Open Sans" panose="020B0606030504020204" pitchFamily="34" charset="0"/>
              </a:rPr>
              <a:t>wewnątrz klastrów energii, spółdzielni energetycznych oraz społeczności energetycznych działających w zakresie energii odnawialnej.</a:t>
            </a:r>
          </a:p>
          <a:p>
            <a:pPr marL="0" marR="0" lvl="0" indent="0" algn="l" defTabSz="914400" rtl="0" eaLnBrk="1" fontAlgn="auto" latinLnBrk="0" hangingPunct="1">
              <a:lnSpc>
                <a:spcPct val="114000"/>
              </a:lnSpc>
              <a:spcBef>
                <a:spcPts val="0"/>
              </a:spcBef>
              <a:spcAft>
                <a:spcPts val="0"/>
              </a:spcAft>
              <a:buClrTx/>
              <a:buSzTx/>
              <a:buNone/>
              <a:tabLst/>
              <a:defRPr/>
            </a:pPr>
            <a:endParaRPr kumimoji="0" lang="pl-PL" sz="1400" b="1" i="0" u="none" strike="noStrike" kern="1200" cap="none" spc="0" normalizeH="0" baseline="0" noProof="0" dirty="0">
              <a:ln>
                <a:noFill/>
              </a:ln>
              <a:solidFill>
                <a:srgbClr val="002073">
                  <a:lumMod val="60000"/>
                  <a:lumOff val="4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endParaRPr lang="pl-PL" dirty="0"/>
          </a:p>
        </p:txBody>
      </p:sp>
      <p:sp>
        <p:nvSpPr>
          <p:cNvPr id="4" name="Symbol zastępczy numeru slajdu 3">
            <a:extLst>
              <a:ext uri="{FF2B5EF4-FFF2-40B4-BE49-F238E27FC236}">
                <a16:creationId xmlns:a16="http://schemas.microsoft.com/office/drawing/2014/main" id="{FEDBF17A-C96B-347C-401D-5E081F0A6B1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0183B-A19B-450E-9615-6C83693937D9}" type="slidenum">
              <a:rPr kumimoji="0" lang="pl-PL" sz="907" b="0" i="0" u="none" strike="noStrike" kern="1200" cap="none" spc="0" normalizeH="0" baseline="0" noProof="0" smtClean="0">
                <a:ln>
                  <a:noFill/>
                </a:ln>
                <a:solidFill>
                  <a:srgbClr val="002073"/>
                </a:solidFill>
                <a:effectLst/>
                <a:uLnTx/>
                <a:uFillTx/>
                <a:latin typeface="Open Sans" pitchFamily="2" charset="0"/>
                <a:ea typeface="Open Sans" pitchFamily="2" charset="0"/>
                <a:cs typeface="Open San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pl-PL" sz="907" b="0" i="0" u="none" strike="noStrike" kern="1200" cap="none" spc="0" normalizeH="0" baseline="0" noProof="0">
              <a:ln>
                <a:noFill/>
              </a:ln>
              <a:solidFill>
                <a:srgbClr val="002073"/>
              </a:solidFill>
              <a:effectLst/>
              <a:uLnTx/>
              <a:uFillTx/>
              <a:latin typeface="Open Sans" pitchFamily="2" charset="0"/>
              <a:ea typeface="Open Sans" pitchFamily="2" charset="0"/>
              <a:cs typeface="Open Sans" pitchFamily="2" charset="0"/>
            </a:endParaRPr>
          </a:p>
        </p:txBody>
      </p:sp>
      <p:sp>
        <p:nvSpPr>
          <p:cNvPr id="5" name="Tytuł 1">
            <a:extLst>
              <a:ext uri="{FF2B5EF4-FFF2-40B4-BE49-F238E27FC236}">
                <a16:creationId xmlns:a16="http://schemas.microsoft.com/office/drawing/2014/main" id="{828C2EDD-4452-C7D2-6FD6-C15C7BA6F438}"/>
              </a:ext>
            </a:extLst>
          </p:cNvPr>
          <p:cNvSpPr txBox="1">
            <a:spLocks/>
          </p:cNvSpPr>
          <p:nvPr/>
        </p:nvSpPr>
        <p:spPr>
          <a:xfrm>
            <a:off x="83976" y="366713"/>
            <a:ext cx="12108023" cy="983717"/>
          </a:xfrm>
          <a:prstGeom prst="rect">
            <a:avLst/>
          </a:prstGeom>
        </p:spPr>
        <p:txBody>
          <a:bodyPr vert="horz" lIns="0" tIns="0" rIns="0" bIns="0" rtlCol="0" anchor="t" anchorCtr="0">
            <a:normAutofit fontScale="25000" lnSpcReduction="20000"/>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marL="0" marR="0" lvl="0" indent="0" algn="ctr" defTabSz="914382" rtl="0" eaLnBrk="1" fontAlgn="auto" latinLnBrk="0" hangingPunct="1">
              <a:lnSpc>
                <a:spcPts val="3265"/>
              </a:lnSpc>
              <a:spcBef>
                <a:spcPct val="0"/>
              </a:spcBef>
              <a:spcAft>
                <a:spcPts val="0"/>
              </a:spcAft>
              <a:buClrTx/>
              <a:buSzTx/>
              <a:buFontTx/>
              <a:buNone/>
              <a:tabLst/>
              <a:defRPr/>
            </a:pPr>
            <a:r>
              <a:rPr kumimoji="0" lang="pl-PL" sz="10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Pożyczka na OZE dla przedsiębiorstw </a:t>
            </a:r>
            <a:br>
              <a:rPr kumimoji="0" lang="pl-PL" sz="2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br>
            <a:r>
              <a:rPr lang="pl-PL" sz="8000"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Kto może ubiegać się o wsparcie i co może sfinansować?</a:t>
            </a:r>
            <a:br>
              <a:rPr lang="pl-PL" sz="8000"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br>
            <a:endParaRPr lang="pl-PL" sz="8000" kern="0"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Obraz 9">
            <a:extLst>
              <a:ext uri="{FF2B5EF4-FFF2-40B4-BE49-F238E27FC236}">
                <a16:creationId xmlns:a16="http://schemas.microsoft.com/office/drawing/2014/main" id="{87D625C4-78B1-2BE5-1759-0B87939779D4}"/>
              </a:ext>
            </a:extLst>
          </p:cNvPr>
          <p:cNvPicPr>
            <a:picLocks noChangeAspect="1"/>
          </p:cNvPicPr>
          <p:nvPr/>
        </p:nvPicPr>
        <p:blipFill>
          <a:blip r:embed="rId2"/>
          <a:stretch>
            <a:fillRect/>
          </a:stretch>
        </p:blipFill>
        <p:spPr>
          <a:xfrm>
            <a:off x="10405573" y="3813050"/>
            <a:ext cx="1405160" cy="1471620"/>
          </a:xfrm>
          <a:prstGeom prst="rect">
            <a:avLst/>
          </a:prstGeom>
        </p:spPr>
      </p:pic>
    </p:spTree>
    <p:extLst>
      <p:ext uri="{BB962C8B-B14F-4D97-AF65-F5344CB8AC3E}">
        <p14:creationId xmlns:p14="http://schemas.microsoft.com/office/powerpoint/2010/main" val="1907166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A371B-8E1A-EA90-8DE6-3F6390965761}"/>
            </a:ext>
          </a:extLst>
        </p:cNvPr>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FA64E26-1D58-09BB-77BD-9D65E41C0749}"/>
              </a:ext>
            </a:extLst>
          </p:cNvPr>
          <p:cNvSpPr>
            <a:spLocks noGrp="1"/>
          </p:cNvSpPr>
          <p:nvPr>
            <p:ph idx="1"/>
          </p:nvPr>
        </p:nvSpPr>
        <p:spPr>
          <a:xfrm>
            <a:off x="265027" y="1175657"/>
            <a:ext cx="10494467" cy="4192573"/>
          </a:xfrm>
        </p:spPr>
        <p:txBody>
          <a:bodyPr>
            <a:noAutofit/>
          </a:bodyPr>
          <a:lstStyle/>
          <a:p>
            <a:pPr>
              <a:lnSpc>
                <a:spcPct val="114000"/>
              </a:lnSpc>
            </a:pPr>
            <a:r>
              <a:rPr lang="pl-PL" sz="1600" b="1" dirty="0"/>
              <a:t>Instalacje wytwarzające energię elektryczną/ciepło (wraz z magazynami energii/ciepła na potrzeby danego źródła OZE):</a:t>
            </a:r>
          </a:p>
          <a:p>
            <a:pPr lvl="1">
              <a:lnSpc>
                <a:spcPct val="114000"/>
              </a:lnSpc>
            </a:pPr>
            <a:r>
              <a:rPr lang="pl-PL" sz="1600" b="1" dirty="0"/>
              <a:t>biomasa – nie więcej </a:t>
            </a:r>
            <a:r>
              <a:rPr lang="pl-PL" sz="16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niż 5 </a:t>
            </a:r>
            <a:r>
              <a:rPr lang="pl-PL" sz="1600" b="1" kern="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Mwe</a:t>
            </a:r>
            <a:r>
              <a:rPr lang="pl-PL" sz="16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a:t>
            </a:r>
            <a:r>
              <a:rPr lang="pl-PL" sz="1600" b="1" kern="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MWth</a:t>
            </a:r>
            <a:r>
              <a:rPr lang="pl-PL" sz="1600" b="1" dirty="0"/>
              <a:t>,</a:t>
            </a:r>
          </a:p>
          <a:p>
            <a:pPr lvl="1">
              <a:lnSpc>
                <a:spcPct val="114000"/>
              </a:lnSpc>
            </a:pPr>
            <a:r>
              <a:rPr lang="pl-PL" sz="1600" b="1" dirty="0"/>
              <a:t>biogaz – nie więcej </a:t>
            </a:r>
            <a:r>
              <a:rPr lang="pl-PL" sz="16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niż 0,5 </a:t>
            </a:r>
            <a:r>
              <a:rPr lang="pl-PL" sz="1600" b="1" kern="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Mwe</a:t>
            </a:r>
            <a:r>
              <a:rPr lang="pl-PL" sz="16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a:t>
            </a:r>
            <a:r>
              <a:rPr lang="pl-PL" sz="1600" b="1" kern="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MWth</a:t>
            </a:r>
            <a:endParaRPr lang="pl-PL" sz="16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a:p>
            <a:pPr lvl="1">
              <a:lnSpc>
                <a:spcPct val="114000"/>
              </a:lnSpc>
            </a:pPr>
            <a:r>
              <a:rPr lang="pl-PL" sz="1600" b="1" dirty="0"/>
              <a:t>geotermia, </a:t>
            </a:r>
            <a:r>
              <a:rPr lang="pl-PL" sz="1600" b="1" dirty="0" err="1"/>
              <a:t>aerotermii</a:t>
            </a:r>
            <a:r>
              <a:rPr lang="pl-PL" sz="1600" b="1" dirty="0"/>
              <a:t>/energii otoczenia – </a:t>
            </a:r>
            <a:r>
              <a:rPr lang="pl-PL" sz="16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bez ograniczeń mocy cieplnej</a:t>
            </a:r>
            <a:r>
              <a:rPr lang="pl-PL" sz="1600" b="1" dirty="0"/>
              <a:t>,</a:t>
            </a:r>
          </a:p>
          <a:p>
            <a:pPr lvl="1">
              <a:lnSpc>
                <a:spcPct val="114000"/>
              </a:lnSpc>
            </a:pPr>
            <a:r>
              <a:rPr lang="pl-PL" sz="1600" b="1" dirty="0"/>
              <a:t>promieniowanie słoneczne – </a:t>
            </a:r>
            <a:r>
              <a:rPr lang="pl-PL" sz="16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bez ograniczeń mocy</a:t>
            </a:r>
            <a:r>
              <a:rPr lang="pl-PL" sz="1600" b="1" dirty="0"/>
              <a:t>.</a:t>
            </a:r>
          </a:p>
          <a:p>
            <a:pPr>
              <a:lnSpc>
                <a:spcPct val="114000"/>
              </a:lnSpc>
            </a:pPr>
            <a:r>
              <a:rPr lang="pl-PL" sz="1600" b="1" dirty="0"/>
              <a:t>W ramach instalacji OZE na własne potrzeby dopuszcza się finansowanie instalacji wytwarzania w skojarzeniu ciepła i energii elektrycznej oraz finansowanie instalacji dla prosumenta wirtualnego oraz prosumenta zbiorowego. Maksymalne moce dla tych instalacji wynoszą:</a:t>
            </a:r>
          </a:p>
          <a:p>
            <a:pPr lvl="1">
              <a:lnSpc>
                <a:spcPct val="114000"/>
              </a:lnSpc>
            </a:pPr>
            <a:r>
              <a:rPr lang="pl-PL" sz="1600" b="1" dirty="0" err="1"/>
              <a:t>prosumencka</a:t>
            </a:r>
            <a:r>
              <a:rPr lang="pl-PL" sz="1600" b="1" dirty="0"/>
              <a:t> </a:t>
            </a:r>
            <a:r>
              <a:rPr lang="pl-PL" sz="1600" b="1" dirty="0" err="1"/>
              <a:t>mikroinstalacja</a:t>
            </a:r>
            <a:r>
              <a:rPr lang="pl-PL" sz="1600" b="1" dirty="0"/>
              <a:t> fotowoltaiczna– nie więcej niż 50 </a:t>
            </a:r>
            <a:r>
              <a:rPr lang="pl-PL" sz="1600" b="1" dirty="0" err="1"/>
              <a:t>kWe</a:t>
            </a:r>
            <a:r>
              <a:rPr lang="pl-PL" sz="1600" b="1" dirty="0"/>
              <a:t> albo o mocy osiągalnej cieplnej w skojarzeniu nie większej niż 150 kW, w której łączna moc zainstalowana elektryczna jest nie większa niż 50 kW;</a:t>
            </a:r>
          </a:p>
          <a:p>
            <a:pPr lvl="1">
              <a:lnSpc>
                <a:spcPct val="114000"/>
              </a:lnSpc>
            </a:pPr>
            <a:r>
              <a:rPr lang="pl-PL" sz="1600" b="1" dirty="0"/>
              <a:t>instalacja o mocy nie więcej niż 0,5 </a:t>
            </a:r>
            <a:r>
              <a:rPr lang="pl-PL" sz="1600" b="1" dirty="0" err="1"/>
              <a:t>Mwe</a:t>
            </a:r>
            <a:r>
              <a:rPr lang="pl-PL" sz="1600" b="1" dirty="0"/>
              <a:t>* i nie więcej niż 50 </a:t>
            </a:r>
            <a:r>
              <a:rPr lang="pl-PL" sz="1600" b="1" dirty="0" err="1"/>
              <a:t>kWe</a:t>
            </a:r>
            <a:r>
              <a:rPr lang="pl-PL" sz="1600" b="1" dirty="0"/>
              <a:t> przypisanych do jednego punktu poboru energii – w przypadku prosumenta wirtualnego;</a:t>
            </a:r>
          </a:p>
          <a:p>
            <a:pPr lvl="1">
              <a:lnSpc>
                <a:spcPct val="114000"/>
              </a:lnSpc>
            </a:pPr>
            <a:r>
              <a:rPr lang="pl-PL" sz="1600" b="1" dirty="0" err="1"/>
              <a:t>mikroinstalacji</a:t>
            </a:r>
            <a:r>
              <a:rPr lang="pl-PL" sz="1600" b="1" dirty="0"/>
              <a:t> albo małej instalacji o mocy nie więcej niż 0,5 </a:t>
            </a:r>
            <a:r>
              <a:rPr lang="pl-PL" sz="1600" b="1" dirty="0" err="1"/>
              <a:t>Mwe</a:t>
            </a:r>
            <a:r>
              <a:rPr lang="pl-PL" sz="1600" b="1" dirty="0"/>
              <a:t>* i nie więcej niż 50 </a:t>
            </a:r>
            <a:r>
              <a:rPr lang="pl-PL" sz="1600" b="1" dirty="0" err="1"/>
              <a:t>kWe</a:t>
            </a:r>
            <a:r>
              <a:rPr lang="pl-PL" sz="1600" b="1" dirty="0"/>
              <a:t>.</a:t>
            </a:r>
            <a:endParaRPr lang="pl-PL" sz="1600" b="1" dirty="0">
              <a:latin typeface="Calibri" panose="020F0502020204030204" pitchFamily="34" charset="0"/>
            </a:endParaRPr>
          </a:p>
        </p:txBody>
      </p:sp>
      <p:sp>
        <p:nvSpPr>
          <p:cNvPr id="4" name="Symbol zastępczy numeru slajdu 3">
            <a:extLst>
              <a:ext uri="{FF2B5EF4-FFF2-40B4-BE49-F238E27FC236}">
                <a16:creationId xmlns:a16="http://schemas.microsoft.com/office/drawing/2014/main" id="{8EC9CA54-8FD8-71AB-48C2-249373A185FA}"/>
              </a:ext>
            </a:extLst>
          </p:cNvPr>
          <p:cNvSpPr>
            <a:spLocks noGrp="1"/>
          </p:cNvSpPr>
          <p:nvPr>
            <p:ph type="sldNum" sz="quarter" idx="10"/>
          </p:nvPr>
        </p:nvSpPr>
        <p:spPr/>
        <p:txBody>
          <a:bodyPr/>
          <a:lstStyle/>
          <a:p>
            <a:fld id="{F8C0183B-A19B-450E-9615-6C83693937D9}" type="slidenum">
              <a:rPr lang="pl-PL" smtClean="0"/>
              <a:t>13</a:t>
            </a:fld>
            <a:endParaRPr lang="pl-PL"/>
          </a:p>
        </p:txBody>
      </p:sp>
      <p:pic>
        <p:nvPicPr>
          <p:cNvPr id="14" name="Obraz 13">
            <a:extLst>
              <a:ext uri="{FF2B5EF4-FFF2-40B4-BE49-F238E27FC236}">
                <a16:creationId xmlns:a16="http://schemas.microsoft.com/office/drawing/2014/main" id="{A85E3164-F15B-7354-F435-5400D1D9F109}"/>
              </a:ext>
            </a:extLst>
          </p:cNvPr>
          <p:cNvPicPr>
            <a:picLocks noChangeAspect="1"/>
          </p:cNvPicPr>
          <p:nvPr/>
        </p:nvPicPr>
        <p:blipFill>
          <a:blip r:embed="rId2"/>
          <a:stretch>
            <a:fillRect/>
          </a:stretch>
        </p:blipFill>
        <p:spPr>
          <a:xfrm>
            <a:off x="10759494" y="2840956"/>
            <a:ext cx="1167479" cy="2219364"/>
          </a:xfrm>
          <a:prstGeom prst="rect">
            <a:avLst/>
          </a:prstGeom>
        </p:spPr>
      </p:pic>
      <p:sp>
        <p:nvSpPr>
          <p:cNvPr id="5" name="Tytuł 1">
            <a:extLst>
              <a:ext uri="{FF2B5EF4-FFF2-40B4-BE49-F238E27FC236}">
                <a16:creationId xmlns:a16="http://schemas.microsoft.com/office/drawing/2014/main" id="{EF97ACAB-95C6-9C50-7EFA-32EB6B209044}"/>
              </a:ext>
            </a:extLst>
          </p:cNvPr>
          <p:cNvSpPr txBox="1">
            <a:spLocks/>
          </p:cNvSpPr>
          <p:nvPr/>
        </p:nvSpPr>
        <p:spPr>
          <a:xfrm>
            <a:off x="0" y="256404"/>
            <a:ext cx="12192000" cy="523220"/>
          </a:xfrm>
          <a:prstGeom prst="rect">
            <a:avLst/>
          </a:prstGeom>
        </p:spPr>
        <p:txBody>
          <a:bodyPr vert="horz" lIns="0" tIns="0" rIns="0" bIns="0" rtlCol="0" anchor="t" anchorCtr="0">
            <a:no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r>
              <a:rPr lang="pl-PL" sz="26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Pożyczka na OZE dla przedsiębiorstw</a:t>
            </a:r>
          </a:p>
          <a:p>
            <a:pPr algn="ctr"/>
            <a:r>
              <a:rPr lang="pl-PL" sz="2000"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Ograniczenia mocy instalacji</a:t>
            </a:r>
          </a:p>
        </p:txBody>
      </p:sp>
      <p:sp>
        <p:nvSpPr>
          <p:cNvPr id="6" name="pole tekstowe 5">
            <a:extLst>
              <a:ext uri="{FF2B5EF4-FFF2-40B4-BE49-F238E27FC236}">
                <a16:creationId xmlns:a16="http://schemas.microsoft.com/office/drawing/2014/main" id="{A5BD9553-981D-EE69-1365-B2E331B3D2A9}"/>
              </a:ext>
            </a:extLst>
          </p:cNvPr>
          <p:cNvSpPr txBox="1"/>
          <p:nvPr/>
        </p:nvSpPr>
        <p:spPr>
          <a:xfrm>
            <a:off x="370114" y="6139543"/>
            <a:ext cx="10145486" cy="707886"/>
          </a:xfrm>
          <a:prstGeom prst="rect">
            <a:avLst/>
          </a:prstGeom>
          <a:noFill/>
        </p:spPr>
        <p:txBody>
          <a:bodyPr wrap="square">
            <a:spAutoFit/>
          </a:bodyPr>
          <a:lstStyle/>
          <a:p>
            <a:r>
              <a:rPr lang="pl-PL" sz="2000" b="0" i="0" u="none" strike="noStrike" baseline="0" dirty="0">
                <a:solidFill>
                  <a:srgbClr val="FF0000"/>
                </a:solidFill>
                <a:latin typeface="Calibri" panose="020F0502020204030204" pitchFamily="34" charset="0"/>
              </a:rPr>
              <a:t>*Nie dotyczy Inwestycji Końcowych realizowanych przez spółdzielnie energetyczne oraz klastry energii</a:t>
            </a:r>
            <a:endParaRPr lang="pl-PL" sz="2000" dirty="0">
              <a:solidFill>
                <a:srgbClr val="FF0000"/>
              </a:solidFill>
            </a:endParaRPr>
          </a:p>
        </p:txBody>
      </p:sp>
      <p:grpSp>
        <p:nvGrpSpPr>
          <p:cNvPr id="7" name="Grupa 6">
            <a:extLst>
              <a:ext uri="{FF2B5EF4-FFF2-40B4-BE49-F238E27FC236}">
                <a16:creationId xmlns:a16="http://schemas.microsoft.com/office/drawing/2014/main" id="{46FCC004-48BB-F0F8-2FE7-CAD68F5969DD}"/>
              </a:ext>
            </a:extLst>
          </p:cNvPr>
          <p:cNvGrpSpPr/>
          <p:nvPr/>
        </p:nvGrpSpPr>
        <p:grpSpPr>
          <a:xfrm>
            <a:off x="10747348" y="1314351"/>
            <a:ext cx="1120850" cy="982877"/>
            <a:chOff x="6292851" y="2560638"/>
            <a:chExt cx="711200" cy="635000"/>
          </a:xfrm>
          <a:solidFill>
            <a:srgbClr val="CF002B"/>
          </a:solidFill>
        </p:grpSpPr>
        <p:sp>
          <p:nvSpPr>
            <p:cNvPr id="8" name="Freeform 731">
              <a:extLst>
                <a:ext uri="{FF2B5EF4-FFF2-40B4-BE49-F238E27FC236}">
                  <a16:creationId xmlns:a16="http://schemas.microsoft.com/office/drawing/2014/main" id="{D6BB08C8-0F9F-D902-CFF9-2F60C6EE0651}"/>
                </a:ext>
              </a:extLst>
            </p:cNvPr>
            <p:cNvSpPr>
              <a:spLocks noEditPoints="1"/>
            </p:cNvSpPr>
            <p:nvPr/>
          </p:nvSpPr>
          <p:spPr bwMode="auto">
            <a:xfrm>
              <a:off x="6594476" y="3028951"/>
              <a:ext cx="106363" cy="106363"/>
            </a:xfrm>
            <a:custGeom>
              <a:avLst/>
              <a:gdLst>
                <a:gd name="T0" fmla="*/ 66 w 132"/>
                <a:gd name="T1" fmla="*/ 0 h 132"/>
                <a:gd name="T2" fmla="*/ 40 w 132"/>
                <a:gd name="T3" fmla="*/ 5 h 132"/>
                <a:gd name="T4" fmla="*/ 20 w 132"/>
                <a:gd name="T5" fmla="*/ 20 h 132"/>
                <a:gd name="T6" fmla="*/ 5 w 132"/>
                <a:gd name="T7" fmla="*/ 40 h 132"/>
                <a:gd name="T8" fmla="*/ 0 w 132"/>
                <a:gd name="T9" fmla="*/ 66 h 132"/>
                <a:gd name="T10" fmla="*/ 5 w 132"/>
                <a:gd name="T11" fmla="*/ 92 h 132"/>
                <a:gd name="T12" fmla="*/ 20 w 132"/>
                <a:gd name="T13" fmla="*/ 114 h 132"/>
                <a:gd name="T14" fmla="*/ 40 w 132"/>
                <a:gd name="T15" fmla="*/ 127 h 132"/>
                <a:gd name="T16" fmla="*/ 66 w 132"/>
                <a:gd name="T17" fmla="*/ 132 h 132"/>
                <a:gd name="T18" fmla="*/ 92 w 132"/>
                <a:gd name="T19" fmla="*/ 127 h 132"/>
                <a:gd name="T20" fmla="*/ 112 w 132"/>
                <a:gd name="T21" fmla="*/ 114 h 132"/>
                <a:gd name="T22" fmla="*/ 127 w 132"/>
                <a:gd name="T23" fmla="*/ 92 h 132"/>
                <a:gd name="T24" fmla="*/ 132 w 132"/>
                <a:gd name="T25" fmla="*/ 66 h 132"/>
                <a:gd name="T26" fmla="*/ 127 w 132"/>
                <a:gd name="T27" fmla="*/ 40 h 132"/>
                <a:gd name="T28" fmla="*/ 112 w 132"/>
                <a:gd name="T29" fmla="*/ 20 h 132"/>
                <a:gd name="T30" fmla="*/ 92 w 132"/>
                <a:gd name="T31" fmla="*/ 5 h 132"/>
                <a:gd name="T32" fmla="*/ 66 w 132"/>
                <a:gd name="T33" fmla="*/ 0 h 132"/>
                <a:gd name="T34" fmla="*/ 66 w 132"/>
                <a:gd name="T35" fmla="*/ 101 h 132"/>
                <a:gd name="T36" fmla="*/ 49 w 132"/>
                <a:gd name="T37" fmla="*/ 96 h 132"/>
                <a:gd name="T38" fmla="*/ 37 w 132"/>
                <a:gd name="T39" fmla="*/ 84 h 132"/>
                <a:gd name="T40" fmla="*/ 31 w 132"/>
                <a:gd name="T41" fmla="*/ 66 h 132"/>
                <a:gd name="T42" fmla="*/ 37 w 132"/>
                <a:gd name="T43" fmla="*/ 49 h 132"/>
                <a:gd name="T44" fmla="*/ 49 w 132"/>
                <a:gd name="T45" fmla="*/ 37 h 132"/>
                <a:gd name="T46" fmla="*/ 66 w 132"/>
                <a:gd name="T47" fmla="*/ 33 h 132"/>
                <a:gd name="T48" fmla="*/ 83 w 132"/>
                <a:gd name="T49" fmla="*/ 37 h 132"/>
                <a:gd name="T50" fmla="*/ 96 w 132"/>
                <a:gd name="T51" fmla="*/ 49 h 132"/>
                <a:gd name="T52" fmla="*/ 101 w 132"/>
                <a:gd name="T53" fmla="*/ 66 h 132"/>
                <a:gd name="T54" fmla="*/ 96 w 132"/>
                <a:gd name="T55" fmla="*/ 84 h 132"/>
                <a:gd name="T56" fmla="*/ 83 w 132"/>
                <a:gd name="T57" fmla="*/ 96 h 132"/>
                <a:gd name="T58" fmla="*/ 66 w 132"/>
                <a:gd name="T59" fmla="*/ 10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 h="132">
                  <a:moveTo>
                    <a:pt x="66" y="0"/>
                  </a:moveTo>
                  <a:lnTo>
                    <a:pt x="40" y="5"/>
                  </a:lnTo>
                  <a:lnTo>
                    <a:pt x="20" y="20"/>
                  </a:lnTo>
                  <a:lnTo>
                    <a:pt x="5" y="40"/>
                  </a:lnTo>
                  <a:lnTo>
                    <a:pt x="0" y="66"/>
                  </a:lnTo>
                  <a:lnTo>
                    <a:pt x="5" y="92"/>
                  </a:lnTo>
                  <a:lnTo>
                    <a:pt x="20" y="114"/>
                  </a:lnTo>
                  <a:lnTo>
                    <a:pt x="40" y="127"/>
                  </a:lnTo>
                  <a:lnTo>
                    <a:pt x="66" y="132"/>
                  </a:lnTo>
                  <a:lnTo>
                    <a:pt x="92" y="127"/>
                  </a:lnTo>
                  <a:lnTo>
                    <a:pt x="112" y="114"/>
                  </a:lnTo>
                  <a:lnTo>
                    <a:pt x="127" y="92"/>
                  </a:lnTo>
                  <a:lnTo>
                    <a:pt x="132" y="66"/>
                  </a:lnTo>
                  <a:lnTo>
                    <a:pt x="127" y="40"/>
                  </a:lnTo>
                  <a:lnTo>
                    <a:pt x="112" y="20"/>
                  </a:lnTo>
                  <a:lnTo>
                    <a:pt x="92" y="5"/>
                  </a:lnTo>
                  <a:lnTo>
                    <a:pt x="66" y="0"/>
                  </a:lnTo>
                  <a:close/>
                  <a:moveTo>
                    <a:pt x="66" y="101"/>
                  </a:moveTo>
                  <a:lnTo>
                    <a:pt x="49" y="96"/>
                  </a:lnTo>
                  <a:lnTo>
                    <a:pt x="37" y="84"/>
                  </a:lnTo>
                  <a:lnTo>
                    <a:pt x="31" y="66"/>
                  </a:lnTo>
                  <a:lnTo>
                    <a:pt x="37" y="49"/>
                  </a:lnTo>
                  <a:lnTo>
                    <a:pt x="49" y="37"/>
                  </a:lnTo>
                  <a:lnTo>
                    <a:pt x="66" y="33"/>
                  </a:lnTo>
                  <a:lnTo>
                    <a:pt x="83" y="37"/>
                  </a:lnTo>
                  <a:lnTo>
                    <a:pt x="96" y="49"/>
                  </a:lnTo>
                  <a:lnTo>
                    <a:pt x="101" y="66"/>
                  </a:lnTo>
                  <a:lnTo>
                    <a:pt x="96" y="84"/>
                  </a:lnTo>
                  <a:lnTo>
                    <a:pt x="83" y="96"/>
                  </a:lnTo>
                  <a:lnTo>
                    <a:pt x="66" y="1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 name="Freeform 732">
              <a:extLst>
                <a:ext uri="{FF2B5EF4-FFF2-40B4-BE49-F238E27FC236}">
                  <a16:creationId xmlns:a16="http://schemas.microsoft.com/office/drawing/2014/main" id="{D1461ADA-B2CE-F2C2-D518-64374D2157E4}"/>
                </a:ext>
              </a:extLst>
            </p:cNvPr>
            <p:cNvSpPr>
              <a:spLocks noEditPoints="1"/>
            </p:cNvSpPr>
            <p:nvPr/>
          </p:nvSpPr>
          <p:spPr bwMode="auto">
            <a:xfrm>
              <a:off x="6573839" y="2744788"/>
              <a:ext cx="147638" cy="280988"/>
            </a:xfrm>
            <a:custGeom>
              <a:avLst/>
              <a:gdLst>
                <a:gd name="T0" fmla="*/ 133 w 184"/>
                <a:gd name="T1" fmla="*/ 0 h 354"/>
                <a:gd name="T2" fmla="*/ 51 w 184"/>
                <a:gd name="T3" fmla="*/ 0 h 354"/>
                <a:gd name="T4" fmla="*/ 31 w 184"/>
                <a:gd name="T5" fmla="*/ 4 h 354"/>
                <a:gd name="T6" fmla="*/ 13 w 184"/>
                <a:gd name="T7" fmla="*/ 17 h 354"/>
                <a:gd name="T8" fmla="*/ 2 w 184"/>
                <a:gd name="T9" fmla="*/ 35 h 354"/>
                <a:gd name="T10" fmla="*/ 0 w 184"/>
                <a:gd name="T11" fmla="*/ 57 h 354"/>
                <a:gd name="T12" fmla="*/ 26 w 184"/>
                <a:gd name="T13" fmla="*/ 297 h 354"/>
                <a:gd name="T14" fmla="*/ 33 w 184"/>
                <a:gd name="T15" fmla="*/ 319 h 354"/>
                <a:gd name="T16" fmla="*/ 48 w 184"/>
                <a:gd name="T17" fmla="*/ 338 h 354"/>
                <a:gd name="T18" fmla="*/ 68 w 184"/>
                <a:gd name="T19" fmla="*/ 350 h 354"/>
                <a:gd name="T20" fmla="*/ 92 w 184"/>
                <a:gd name="T21" fmla="*/ 354 h 354"/>
                <a:gd name="T22" fmla="*/ 116 w 184"/>
                <a:gd name="T23" fmla="*/ 349 h 354"/>
                <a:gd name="T24" fmla="*/ 134 w 184"/>
                <a:gd name="T25" fmla="*/ 338 h 354"/>
                <a:gd name="T26" fmla="*/ 149 w 184"/>
                <a:gd name="T27" fmla="*/ 319 h 354"/>
                <a:gd name="T28" fmla="*/ 158 w 184"/>
                <a:gd name="T29" fmla="*/ 297 h 354"/>
                <a:gd name="T30" fmla="*/ 184 w 184"/>
                <a:gd name="T31" fmla="*/ 57 h 354"/>
                <a:gd name="T32" fmla="*/ 182 w 184"/>
                <a:gd name="T33" fmla="*/ 35 h 354"/>
                <a:gd name="T34" fmla="*/ 171 w 184"/>
                <a:gd name="T35" fmla="*/ 17 h 354"/>
                <a:gd name="T36" fmla="*/ 153 w 184"/>
                <a:gd name="T37" fmla="*/ 4 h 354"/>
                <a:gd name="T38" fmla="*/ 133 w 184"/>
                <a:gd name="T39" fmla="*/ 0 h 354"/>
                <a:gd name="T40" fmla="*/ 153 w 184"/>
                <a:gd name="T41" fmla="*/ 54 h 354"/>
                <a:gd name="T42" fmla="*/ 125 w 184"/>
                <a:gd name="T43" fmla="*/ 291 h 354"/>
                <a:gd name="T44" fmla="*/ 120 w 184"/>
                <a:gd name="T45" fmla="*/ 308 h 354"/>
                <a:gd name="T46" fmla="*/ 109 w 184"/>
                <a:gd name="T47" fmla="*/ 317 h 354"/>
                <a:gd name="T48" fmla="*/ 92 w 184"/>
                <a:gd name="T49" fmla="*/ 321 h 354"/>
                <a:gd name="T50" fmla="*/ 75 w 184"/>
                <a:gd name="T51" fmla="*/ 317 h 354"/>
                <a:gd name="T52" fmla="*/ 64 w 184"/>
                <a:gd name="T53" fmla="*/ 308 h 354"/>
                <a:gd name="T54" fmla="*/ 59 w 184"/>
                <a:gd name="T55" fmla="*/ 293 h 354"/>
                <a:gd name="T56" fmla="*/ 31 w 184"/>
                <a:gd name="T57" fmla="*/ 54 h 354"/>
                <a:gd name="T58" fmla="*/ 31 w 184"/>
                <a:gd name="T59" fmla="*/ 48 h 354"/>
                <a:gd name="T60" fmla="*/ 33 w 184"/>
                <a:gd name="T61" fmla="*/ 43 h 354"/>
                <a:gd name="T62" fmla="*/ 37 w 184"/>
                <a:gd name="T63" fmla="*/ 39 h 354"/>
                <a:gd name="T64" fmla="*/ 40 w 184"/>
                <a:gd name="T65" fmla="*/ 35 h 354"/>
                <a:gd name="T66" fmla="*/ 46 w 184"/>
                <a:gd name="T67" fmla="*/ 32 h 354"/>
                <a:gd name="T68" fmla="*/ 51 w 184"/>
                <a:gd name="T69" fmla="*/ 32 h 354"/>
                <a:gd name="T70" fmla="*/ 133 w 184"/>
                <a:gd name="T71" fmla="*/ 32 h 354"/>
                <a:gd name="T72" fmla="*/ 138 w 184"/>
                <a:gd name="T73" fmla="*/ 32 h 354"/>
                <a:gd name="T74" fmla="*/ 142 w 184"/>
                <a:gd name="T75" fmla="*/ 35 h 354"/>
                <a:gd name="T76" fmla="*/ 147 w 184"/>
                <a:gd name="T77" fmla="*/ 39 h 354"/>
                <a:gd name="T78" fmla="*/ 151 w 184"/>
                <a:gd name="T79" fmla="*/ 43 h 354"/>
                <a:gd name="T80" fmla="*/ 151 w 184"/>
                <a:gd name="T81" fmla="*/ 48 h 354"/>
                <a:gd name="T82" fmla="*/ 153 w 184"/>
                <a:gd name="T83" fmla="*/ 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4" h="354">
                  <a:moveTo>
                    <a:pt x="133" y="0"/>
                  </a:moveTo>
                  <a:lnTo>
                    <a:pt x="51" y="0"/>
                  </a:lnTo>
                  <a:lnTo>
                    <a:pt x="31" y="4"/>
                  </a:lnTo>
                  <a:lnTo>
                    <a:pt x="13" y="17"/>
                  </a:lnTo>
                  <a:lnTo>
                    <a:pt x="2" y="35"/>
                  </a:lnTo>
                  <a:lnTo>
                    <a:pt x="0" y="57"/>
                  </a:lnTo>
                  <a:lnTo>
                    <a:pt x="26" y="297"/>
                  </a:lnTo>
                  <a:lnTo>
                    <a:pt x="33" y="319"/>
                  </a:lnTo>
                  <a:lnTo>
                    <a:pt x="48" y="338"/>
                  </a:lnTo>
                  <a:lnTo>
                    <a:pt x="68" y="350"/>
                  </a:lnTo>
                  <a:lnTo>
                    <a:pt x="92" y="354"/>
                  </a:lnTo>
                  <a:lnTo>
                    <a:pt x="116" y="349"/>
                  </a:lnTo>
                  <a:lnTo>
                    <a:pt x="134" y="338"/>
                  </a:lnTo>
                  <a:lnTo>
                    <a:pt x="149" y="319"/>
                  </a:lnTo>
                  <a:lnTo>
                    <a:pt x="158" y="297"/>
                  </a:lnTo>
                  <a:lnTo>
                    <a:pt x="184" y="57"/>
                  </a:lnTo>
                  <a:lnTo>
                    <a:pt x="182" y="35"/>
                  </a:lnTo>
                  <a:lnTo>
                    <a:pt x="171" y="17"/>
                  </a:lnTo>
                  <a:lnTo>
                    <a:pt x="153" y="4"/>
                  </a:lnTo>
                  <a:lnTo>
                    <a:pt x="133" y="0"/>
                  </a:lnTo>
                  <a:close/>
                  <a:moveTo>
                    <a:pt x="153" y="54"/>
                  </a:moveTo>
                  <a:lnTo>
                    <a:pt x="125" y="291"/>
                  </a:lnTo>
                  <a:lnTo>
                    <a:pt x="120" y="308"/>
                  </a:lnTo>
                  <a:lnTo>
                    <a:pt x="109" y="317"/>
                  </a:lnTo>
                  <a:lnTo>
                    <a:pt x="92" y="321"/>
                  </a:lnTo>
                  <a:lnTo>
                    <a:pt x="75" y="317"/>
                  </a:lnTo>
                  <a:lnTo>
                    <a:pt x="64" y="308"/>
                  </a:lnTo>
                  <a:lnTo>
                    <a:pt x="59" y="293"/>
                  </a:lnTo>
                  <a:lnTo>
                    <a:pt x="31" y="54"/>
                  </a:lnTo>
                  <a:lnTo>
                    <a:pt x="31" y="48"/>
                  </a:lnTo>
                  <a:lnTo>
                    <a:pt x="33" y="43"/>
                  </a:lnTo>
                  <a:lnTo>
                    <a:pt x="37" y="39"/>
                  </a:lnTo>
                  <a:lnTo>
                    <a:pt x="40" y="35"/>
                  </a:lnTo>
                  <a:lnTo>
                    <a:pt x="46" y="32"/>
                  </a:lnTo>
                  <a:lnTo>
                    <a:pt x="51" y="32"/>
                  </a:lnTo>
                  <a:lnTo>
                    <a:pt x="133" y="32"/>
                  </a:lnTo>
                  <a:lnTo>
                    <a:pt x="138" y="32"/>
                  </a:lnTo>
                  <a:lnTo>
                    <a:pt x="142" y="35"/>
                  </a:lnTo>
                  <a:lnTo>
                    <a:pt x="147" y="39"/>
                  </a:lnTo>
                  <a:lnTo>
                    <a:pt x="151" y="43"/>
                  </a:lnTo>
                  <a:lnTo>
                    <a:pt x="151" y="48"/>
                  </a:lnTo>
                  <a:lnTo>
                    <a:pt x="153" y="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 name="Freeform 733">
              <a:extLst>
                <a:ext uri="{FF2B5EF4-FFF2-40B4-BE49-F238E27FC236}">
                  <a16:creationId xmlns:a16="http://schemas.microsoft.com/office/drawing/2014/main" id="{87898254-7978-537E-C95D-632DEDB85E82}"/>
                </a:ext>
              </a:extLst>
            </p:cNvPr>
            <p:cNvSpPr>
              <a:spLocks noEditPoints="1"/>
            </p:cNvSpPr>
            <p:nvPr/>
          </p:nvSpPr>
          <p:spPr bwMode="auto">
            <a:xfrm>
              <a:off x="6292851" y="2560638"/>
              <a:ext cx="711200" cy="635000"/>
            </a:xfrm>
            <a:custGeom>
              <a:avLst/>
              <a:gdLst>
                <a:gd name="T0" fmla="*/ 883 w 896"/>
                <a:gd name="T1" fmla="*/ 660 h 800"/>
                <a:gd name="T2" fmla="*/ 529 w 896"/>
                <a:gd name="T3" fmla="*/ 46 h 800"/>
                <a:gd name="T4" fmla="*/ 513 w 896"/>
                <a:gd name="T5" fmla="*/ 26 h 800"/>
                <a:gd name="T6" fmla="*/ 494 w 896"/>
                <a:gd name="T7" fmla="*/ 11 h 800"/>
                <a:gd name="T8" fmla="*/ 472 w 896"/>
                <a:gd name="T9" fmla="*/ 2 h 800"/>
                <a:gd name="T10" fmla="*/ 448 w 896"/>
                <a:gd name="T11" fmla="*/ 0 h 800"/>
                <a:gd name="T12" fmla="*/ 424 w 896"/>
                <a:gd name="T13" fmla="*/ 2 h 800"/>
                <a:gd name="T14" fmla="*/ 402 w 896"/>
                <a:gd name="T15" fmla="*/ 11 h 800"/>
                <a:gd name="T16" fmla="*/ 382 w 896"/>
                <a:gd name="T17" fmla="*/ 26 h 800"/>
                <a:gd name="T18" fmla="*/ 367 w 896"/>
                <a:gd name="T19" fmla="*/ 46 h 800"/>
                <a:gd name="T20" fmla="*/ 13 w 896"/>
                <a:gd name="T21" fmla="*/ 660 h 800"/>
                <a:gd name="T22" fmla="*/ 4 w 896"/>
                <a:gd name="T23" fmla="*/ 682 h 800"/>
                <a:gd name="T24" fmla="*/ 0 w 896"/>
                <a:gd name="T25" fmla="*/ 706 h 800"/>
                <a:gd name="T26" fmla="*/ 4 w 896"/>
                <a:gd name="T27" fmla="*/ 730 h 800"/>
                <a:gd name="T28" fmla="*/ 13 w 896"/>
                <a:gd name="T29" fmla="*/ 754 h 800"/>
                <a:gd name="T30" fmla="*/ 28 w 896"/>
                <a:gd name="T31" fmla="*/ 772 h 800"/>
                <a:gd name="T32" fmla="*/ 46 w 896"/>
                <a:gd name="T33" fmla="*/ 787 h 800"/>
                <a:gd name="T34" fmla="*/ 68 w 896"/>
                <a:gd name="T35" fmla="*/ 796 h 800"/>
                <a:gd name="T36" fmla="*/ 92 w 896"/>
                <a:gd name="T37" fmla="*/ 800 h 800"/>
                <a:gd name="T38" fmla="*/ 802 w 896"/>
                <a:gd name="T39" fmla="*/ 800 h 800"/>
                <a:gd name="T40" fmla="*/ 828 w 896"/>
                <a:gd name="T41" fmla="*/ 796 h 800"/>
                <a:gd name="T42" fmla="*/ 850 w 896"/>
                <a:gd name="T43" fmla="*/ 787 h 800"/>
                <a:gd name="T44" fmla="*/ 868 w 896"/>
                <a:gd name="T45" fmla="*/ 772 h 800"/>
                <a:gd name="T46" fmla="*/ 883 w 896"/>
                <a:gd name="T47" fmla="*/ 754 h 800"/>
                <a:gd name="T48" fmla="*/ 892 w 896"/>
                <a:gd name="T49" fmla="*/ 730 h 800"/>
                <a:gd name="T50" fmla="*/ 896 w 896"/>
                <a:gd name="T51" fmla="*/ 706 h 800"/>
                <a:gd name="T52" fmla="*/ 892 w 896"/>
                <a:gd name="T53" fmla="*/ 682 h 800"/>
                <a:gd name="T54" fmla="*/ 883 w 896"/>
                <a:gd name="T55" fmla="*/ 660 h 800"/>
                <a:gd name="T56" fmla="*/ 855 w 896"/>
                <a:gd name="T57" fmla="*/ 737 h 800"/>
                <a:gd name="T58" fmla="*/ 843 w 896"/>
                <a:gd name="T59" fmla="*/ 754 h 800"/>
                <a:gd name="T60" fmla="*/ 824 w 896"/>
                <a:gd name="T61" fmla="*/ 763 h 800"/>
                <a:gd name="T62" fmla="*/ 802 w 896"/>
                <a:gd name="T63" fmla="*/ 767 h 800"/>
                <a:gd name="T64" fmla="*/ 92 w 896"/>
                <a:gd name="T65" fmla="*/ 767 h 800"/>
                <a:gd name="T66" fmla="*/ 72 w 896"/>
                <a:gd name="T67" fmla="*/ 763 h 800"/>
                <a:gd name="T68" fmla="*/ 54 w 896"/>
                <a:gd name="T69" fmla="*/ 754 h 800"/>
                <a:gd name="T70" fmla="*/ 41 w 896"/>
                <a:gd name="T71" fmla="*/ 737 h 800"/>
                <a:gd name="T72" fmla="*/ 33 w 896"/>
                <a:gd name="T73" fmla="*/ 717 h 800"/>
                <a:gd name="T74" fmla="*/ 33 w 896"/>
                <a:gd name="T75" fmla="*/ 697 h 800"/>
                <a:gd name="T76" fmla="*/ 41 w 896"/>
                <a:gd name="T77" fmla="*/ 676 h 800"/>
                <a:gd name="T78" fmla="*/ 395 w 896"/>
                <a:gd name="T79" fmla="*/ 61 h 800"/>
                <a:gd name="T80" fmla="*/ 409 w 896"/>
                <a:gd name="T81" fmla="*/ 46 h 800"/>
                <a:gd name="T82" fmla="*/ 428 w 896"/>
                <a:gd name="T83" fmla="*/ 35 h 800"/>
                <a:gd name="T84" fmla="*/ 448 w 896"/>
                <a:gd name="T85" fmla="*/ 31 h 800"/>
                <a:gd name="T86" fmla="*/ 468 w 896"/>
                <a:gd name="T87" fmla="*/ 35 h 800"/>
                <a:gd name="T88" fmla="*/ 487 w 896"/>
                <a:gd name="T89" fmla="*/ 46 h 800"/>
                <a:gd name="T90" fmla="*/ 502 w 896"/>
                <a:gd name="T91" fmla="*/ 61 h 800"/>
                <a:gd name="T92" fmla="*/ 855 w 896"/>
                <a:gd name="T93" fmla="*/ 676 h 800"/>
                <a:gd name="T94" fmla="*/ 863 w 896"/>
                <a:gd name="T95" fmla="*/ 697 h 800"/>
                <a:gd name="T96" fmla="*/ 863 w 896"/>
                <a:gd name="T97" fmla="*/ 717 h 800"/>
                <a:gd name="T98" fmla="*/ 855 w 896"/>
                <a:gd name="T99" fmla="*/ 73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6" h="800">
                  <a:moveTo>
                    <a:pt x="883" y="660"/>
                  </a:moveTo>
                  <a:lnTo>
                    <a:pt x="529" y="46"/>
                  </a:lnTo>
                  <a:lnTo>
                    <a:pt x="513" y="26"/>
                  </a:lnTo>
                  <a:lnTo>
                    <a:pt x="494" y="11"/>
                  </a:lnTo>
                  <a:lnTo>
                    <a:pt x="472" y="2"/>
                  </a:lnTo>
                  <a:lnTo>
                    <a:pt x="448" y="0"/>
                  </a:lnTo>
                  <a:lnTo>
                    <a:pt x="424" y="2"/>
                  </a:lnTo>
                  <a:lnTo>
                    <a:pt x="402" y="11"/>
                  </a:lnTo>
                  <a:lnTo>
                    <a:pt x="382" y="26"/>
                  </a:lnTo>
                  <a:lnTo>
                    <a:pt x="367" y="46"/>
                  </a:lnTo>
                  <a:lnTo>
                    <a:pt x="13" y="660"/>
                  </a:lnTo>
                  <a:lnTo>
                    <a:pt x="4" y="682"/>
                  </a:lnTo>
                  <a:lnTo>
                    <a:pt x="0" y="706"/>
                  </a:lnTo>
                  <a:lnTo>
                    <a:pt x="4" y="730"/>
                  </a:lnTo>
                  <a:lnTo>
                    <a:pt x="13" y="754"/>
                  </a:lnTo>
                  <a:lnTo>
                    <a:pt x="28" y="772"/>
                  </a:lnTo>
                  <a:lnTo>
                    <a:pt x="46" y="787"/>
                  </a:lnTo>
                  <a:lnTo>
                    <a:pt x="68" y="796"/>
                  </a:lnTo>
                  <a:lnTo>
                    <a:pt x="92" y="800"/>
                  </a:lnTo>
                  <a:lnTo>
                    <a:pt x="802" y="800"/>
                  </a:lnTo>
                  <a:lnTo>
                    <a:pt x="828" y="796"/>
                  </a:lnTo>
                  <a:lnTo>
                    <a:pt x="850" y="787"/>
                  </a:lnTo>
                  <a:lnTo>
                    <a:pt x="868" y="772"/>
                  </a:lnTo>
                  <a:lnTo>
                    <a:pt x="883" y="754"/>
                  </a:lnTo>
                  <a:lnTo>
                    <a:pt x="892" y="730"/>
                  </a:lnTo>
                  <a:lnTo>
                    <a:pt x="896" y="706"/>
                  </a:lnTo>
                  <a:lnTo>
                    <a:pt x="892" y="682"/>
                  </a:lnTo>
                  <a:lnTo>
                    <a:pt x="883" y="660"/>
                  </a:lnTo>
                  <a:close/>
                  <a:moveTo>
                    <a:pt x="855" y="737"/>
                  </a:moveTo>
                  <a:lnTo>
                    <a:pt x="843" y="754"/>
                  </a:lnTo>
                  <a:lnTo>
                    <a:pt x="824" y="763"/>
                  </a:lnTo>
                  <a:lnTo>
                    <a:pt x="802" y="767"/>
                  </a:lnTo>
                  <a:lnTo>
                    <a:pt x="92" y="767"/>
                  </a:lnTo>
                  <a:lnTo>
                    <a:pt x="72" y="763"/>
                  </a:lnTo>
                  <a:lnTo>
                    <a:pt x="54" y="754"/>
                  </a:lnTo>
                  <a:lnTo>
                    <a:pt x="41" y="737"/>
                  </a:lnTo>
                  <a:lnTo>
                    <a:pt x="33" y="717"/>
                  </a:lnTo>
                  <a:lnTo>
                    <a:pt x="33" y="697"/>
                  </a:lnTo>
                  <a:lnTo>
                    <a:pt x="41" y="676"/>
                  </a:lnTo>
                  <a:lnTo>
                    <a:pt x="395" y="61"/>
                  </a:lnTo>
                  <a:lnTo>
                    <a:pt x="409" y="46"/>
                  </a:lnTo>
                  <a:lnTo>
                    <a:pt x="428" y="35"/>
                  </a:lnTo>
                  <a:lnTo>
                    <a:pt x="448" y="31"/>
                  </a:lnTo>
                  <a:lnTo>
                    <a:pt x="468" y="35"/>
                  </a:lnTo>
                  <a:lnTo>
                    <a:pt x="487" y="46"/>
                  </a:lnTo>
                  <a:lnTo>
                    <a:pt x="502" y="61"/>
                  </a:lnTo>
                  <a:lnTo>
                    <a:pt x="855" y="676"/>
                  </a:lnTo>
                  <a:lnTo>
                    <a:pt x="863" y="697"/>
                  </a:lnTo>
                  <a:lnTo>
                    <a:pt x="863" y="717"/>
                  </a:lnTo>
                  <a:lnTo>
                    <a:pt x="855" y="7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2862424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217C8-6BF1-A822-1043-BC8B64D1D9A5}"/>
            </a:ext>
          </a:extLst>
        </p:cNvPr>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4B9E887-F2B5-7802-A552-6F6FF923B71E}"/>
              </a:ext>
            </a:extLst>
          </p:cNvPr>
          <p:cNvSpPr>
            <a:spLocks noGrp="1"/>
          </p:cNvSpPr>
          <p:nvPr>
            <p:ph idx="1"/>
          </p:nvPr>
        </p:nvSpPr>
        <p:spPr>
          <a:xfrm>
            <a:off x="566058" y="1524083"/>
            <a:ext cx="9976858" cy="4833174"/>
          </a:xfrm>
        </p:spPr>
        <p:txBody>
          <a:bodyPr>
            <a:normAutofit/>
          </a:bodyPr>
          <a:lstStyle/>
          <a:p>
            <a:pPr marL="0" indent="0">
              <a:lnSpc>
                <a:spcPct val="114000"/>
              </a:lnSpc>
              <a:buNone/>
            </a:pPr>
            <a:r>
              <a:rPr lang="pl-PL" sz="1800" b="1" dirty="0">
                <a:latin typeface="Open Sans" panose="020B0606030504020204" pitchFamily="34" charset="0"/>
                <a:ea typeface="Open Sans" panose="020B0606030504020204" pitchFamily="34" charset="0"/>
                <a:cs typeface="Open Sans" panose="020B0606030504020204" pitchFamily="34" charset="0"/>
              </a:rPr>
              <a:t>Przewidziane jest umorzenie części kapitału pożyczki:</a:t>
            </a:r>
          </a:p>
          <a:p>
            <a:pPr>
              <a:lnSpc>
                <a:spcPct val="114000"/>
              </a:lnSpc>
              <a:buFontTx/>
              <a:buChar char="-"/>
            </a:pPr>
            <a:r>
              <a:rPr lang="pl-PL" sz="1600" b="1" dirty="0">
                <a:latin typeface="Open Sans" panose="020B0606030504020204" pitchFamily="34" charset="0"/>
                <a:ea typeface="Open Sans" panose="020B0606030504020204" pitchFamily="34" charset="0"/>
                <a:cs typeface="Open Sans" panose="020B0606030504020204" pitchFamily="34" charset="0"/>
              </a:rPr>
              <a:t>umorzenie 10% wartości pożyczki - w przypadku </a:t>
            </a:r>
            <a:r>
              <a:rPr lang="pl-PL" sz="16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budowy i rozbudowy instalacji do produkcji energii elektrycznej i/lub cieplnej na własne potrzeby </a:t>
            </a:r>
            <a:r>
              <a:rPr lang="pl-PL" sz="1600" b="1" dirty="0">
                <a:latin typeface="Open Sans" panose="020B0606030504020204" pitchFamily="34" charset="0"/>
                <a:ea typeface="Open Sans" panose="020B0606030504020204" pitchFamily="34" charset="0"/>
                <a:cs typeface="Open Sans" panose="020B0606030504020204" pitchFamily="34" charset="0"/>
              </a:rPr>
              <a:t>Ostatecznego Odbiorcy będącego prosumentem (w tym prosumentem zbiorowym lub wirtualnym);</a:t>
            </a:r>
          </a:p>
          <a:p>
            <a:pPr>
              <a:lnSpc>
                <a:spcPct val="114000"/>
              </a:lnSpc>
              <a:buFontTx/>
              <a:buChar char="-"/>
            </a:pPr>
            <a:r>
              <a:rPr lang="pl-PL" sz="1600" b="1" dirty="0">
                <a:effectLst/>
                <a:latin typeface="Open Sans" panose="020B0606030504020204" pitchFamily="34" charset="0"/>
                <a:ea typeface="Open Sans" panose="020B0606030504020204" pitchFamily="34" charset="0"/>
                <a:cs typeface="Open Sans" panose="020B0606030504020204" pitchFamily="34" charset="0"/>
              </a:rPr>
              <a:t>umorzenie </a:t>
            </a:r>
            <a:r>
              <a:rPr lang="pl-PL" sz="1600" b="1" dirty="0">
                <a:latin typeface="Open Sans" panose="020B0606030504020204" pitchFamily="34" charset="0"/>
                <a:ea typeface="Open Sans" panose="020B0606030504020204" pitchFamily="34" charset="0"/>
                <a:cs typeface="Open Sans" panose="020B0606030504020204" pitchFamily="34" charset="0"/>
              </a:rPr>
              <a:t>2</a:t>
            </a:r>
            <a:r>
              <a:rPr lang="pl-PL" sz="1600" b="1" dirty="0">
                <a:effectLst/>
                <a:latin typeface="Open Sans" panose="020B0606030504020204" pitchFamily="34" charset="0"/>
                <a:ea typeface="Open Sans" panose="020B0606030504020204" pitchFamily="34" charset="0"/>
                <a:cs typeface="Open Sans" panose="020B0606030504020204" pitchFamily="34" charset="0"/>
              </a:rPr>
              <a:t>0% wartości pożyczki w przypadku </a:t>
            </a:r>
            <a:r>
              <a:rPr lang="pl-PL" sz="16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budowy i rozbudowy instalacji wytwarzającej energię z biogazu lub z biomasy;</a:t>
            </a:r>
          </a:p>
          <a:p>
            <a:pPr>
              <a:lnSpc>
                <a:spcPct val="114000"/>
              </a:lnSpc>
              <a:buFontTx/>
              <a:buChar char="-"/>
            </a:pPr>
            <a:r>
              <a:rPr lang="pl-PL" sz="1600" b="1" dirty="0">
                <a:latin typeface="Open Sans" panose="020B0606030504020204" pitchFamily="34" charset="0"/>
                <a:ea typeface="Open Sans" panose="020B0606030504020204" pitchFamily="34" charset="0"/>
                <a:cs typeface="Open Sans" panose="020B0606030504020204" pitchFamily="34" charset="0"/>
              </a:rPr>
              <a:t>u</a:t>
            </a:r>
            <a:r>
              <a:rPr lang="pl-PL" sz="1600" b="1" dirty="0">
                <a:effectLst/>
                <a:latin typeface="Open Sans" panose="020B0606030504020204" pitchFamily="34" charset="0"/>
                <a:ea typeface="Open Sans" panose="020B0606030504020204" pitchFamily="34" charset="0"/>
                <a:cs typeface="Open Sans" panose="020B0606030504020204" pitchFamily="34" charset="0"/>
              </a:rPr>
              <a:t>morzenie 20% wartości pożyczki w przypadku </a:t>
            </a:r>
            <a:r>
              <a:rPr lang="pl-PL" sz="16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budowy magazynu energii</a:t>
            </a:r>
            <a:r>
              <a:rPr lang="pl-PL" sz="1600" b="1" dirty="0">
                <a:solidFill>
                  <a:srgbClr val="003399">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 </a:t>
            </a:r>
            <a:r>
              <a:rPr lang="pl-PL" sz="1600" b="1" dirty="0">
                <a:effectLst/>
                <a:latin typeface="Open Sans" panose="020B0606030504020204" pitchFamily="34" charset="0"/>
                <a:ea typeface="Open Sans" panose="020B0606030504020204" pitchFamily="34" charset="0"/>
                <a:cs typeface="Open Sans" panose="020B0606030504020204" pitchFamily="34" charset="0"/>
              </a:rPr>
              <a:t>jako elementu dodatkowego i dedykowanego inwestycji opisanej powyżej.</a:t>
            </a:r>
          </a:p>
          <a:p>
            <a:pPr marL="0" indent="0">
              <a:buNone/>
            </a:pPr>
            <a:br>
              <a:rPr lang="pl-PL" sz="1600" dirty="0">
                <a:effectLst/>
                <a:latin typeface="Open Sans" panose="020B0606030504020204" pitchFamily="34" charset="0"/>
                <a:ea typeface="Open Sans" panose="020B0606030504020204" pitchFamily="34" charset="0"/>
                <a:cs typeface="Open Sans" panose="020B0606030504020204" pitchFamily="34" charset="0"/>
              </a:rPr>
            </a:br>
            <a:endParaRPr lang="pl-PL" sz="1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pl-PL"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ymbol zastępczy numeru slajdu 3">
            <a:extLst>
              <a:ext uri="{FF2B5EF4-FFF2-40B4-BE49-F238E27FC236}">
                <a16:creationId xmlns:a16="http://schemas.microsoft.com/office/drawing/2014/main" id="{72656F75-05F8-EC52-8E0C-080307E45F18}"/>
              </a:ext>
            </a:extLst>
          </p:cNvPr>
          <p:cNvSpPr>
            <a:spLocks noGrp="1"/>
          </p:cNvSpPr>
          <p:nvPr>
            <p:ph type="sldNum" sz="quarter" idx="10"/>
          </p:nvPr>
        </p:nvSpPr>
        <p:spPr>
          <a:xfrm>
            <a:off x="9789805" y="6582872"/>
            <a:ext cx="1231537" cy="16329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0183B-A19B-450E-9615-6C83693937D9}" type="slidenum">
              <a:rPr kumimoji="0" lang="pl-PL" sz="907" b="0" i="0" u="none" strike="noStrike" kern="1200" cap="none" spc="0" normalizeH="0" baseline="0" noProof="0" smtClean="0">
                <a:ln>
                  <a:noFill/>
                </a:ln>
                <a:solidFill>
                  <a:srgbClr val="002073"/>
                </a:solidFill>
                <a:effectLst/>
                <a:uLnTx/>
                <a:uFillTx/>
                <a:latin typeface="Open Sans" pitchFamily="2" charset="0"/>
                <a:ea typeface="Open Sans" pitchFamily="2" charset="0"/>
                <a:cs typeface="Open San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pl-PL" sz="907" b="0" i="0" u="none" strike="noStrike" kern="1200" cap="none" spc="0" normalizeH="0" baseline="0" noProof="0">
              <a:ln>
                <a:noFill/>
              </a:ln>
              <a:solidFill>
                <a:srgbClr val="002073"/>
              </a:solidFill>
              <a:effectLst/>
              <a:uLnTx/>
              <a:uFillTx/>
              <a:latin typeface="Open Sans" pitchFamily="2" charset="0"/>
              <a:ea typeface="Open Sans" pitchFamily="2" charset="0"/>
              <a:cs typeface="Open Sans" pitchFamily="2" charset="0"/>
            </a:endParaRPr>
          </a:p>
        </p:txBody>
      </p:sp>
      <p:pic>
        <p:nvPicPr>
          <p:cNvPr id="7" name="Obraz 6">
            <a:extLst>
              <a:ext uri="{FF2B5EF4-FFF2-40B4-BE49-F238E27FC236}">
                <a16:creationId xmlns:a16="http://schemas.microsoft.com/office/drawing/2014/main" id="{B5FFC609-54A4-755B-FD23-52991943CD57}"/>
              </a:ext>
            </a:extLst>
          </p:cNvPr>
          <p:cNvPicPr>
            <a:picLocks noChangeAspect="1"/>
          </p:cNvPicPr>
          <p:nvPr/>
        </p:nvPicPr>
        <p:blipFill>
          <a:blip r:embed="rId2"/>
          <a:stretch>
            <a:fillRect/>
          </a:stretch>
        </p:blipFill>
        <p:spPr>
          <a:xfrm>
            <a:off x="10542915" y="5157824"/>
            <a:ext cx="1408519" cy="1376714"/>
          </a:xfrm>
          <a:prstGeom prst="rect">
            <a:avLst/>
          </a:prstGeom>
        </p:spPr>
      </p:pic>
      <p:sp>
        <p:nvSpPr>
          <p:cNvPr id="9" name="pole tekstowe 8">
            <a:extLst>
              <a:ext uri="{FF2B5EF4-FFF2-40B4-BE49-F238E27FC236}">
                <a16:creationId xmlns:a16="http://schemas.microsoft.com/office/drawing/2014/main" id="{B2B33085-643A-D1E0-0804-3497B20E8DA8}"/>
              </a:ext>
            </a:extLst>
          </p:cNvPr>
          <p:cNvSpPr txBox="1"/>
          <p:nvPr/>
        </p:nvSpPr>
        <p:spPr>
          <a:xfrm>
            <a:off x="690187" y="4444359"/>
            <a:ext cx="9852728" cy="1707647"/>
          </a:xfrm>
          <a:prstGeom prst="rect">
            <a:avLst/>
          </a:prstGeom>
          <a:noFill/>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 przypadku spełnienia przez pożyczkobiorcę więcej niż jednego z ww. warunków </a:t>
            </a:r>
            <a:r>
              <a:rPr lang="pl-PL" sz="16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wysokość umorzeń sumuje się do 30% wartości pożyczki.</a:t>
            </a:r>
          </a:p>
          <a:p>
            <a:pPr lvl="0">
              <a:lnSpc>
                <a:spcPct val="114000"/>
              </a:lnSpc>
              <a:defRPr/>
            </a:pPr>
            <a:br>
              <a:rPr lang="pl-PL" sz="1600" b="1" dirty="0">
                <a:solidFill>
                  <a:srgbClr val="003399">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br>
            <a:endParaRPr lang="pl-PL" sz="1600" b="1" dirty="0">
              <a:solidFill>
                <a:srgbClr val="003399">
                  <a:lumMod val="60000"/>
                  <a:lumOff val="40000"/>
                </a:srgbClr>
              </a:solidFill>
              <a:latin typeface="Open Sans" panose="020B0606030504020204" pitchFamily="34" charset="0"/>
              <a:ea typeface="Open Sans" panose="020B0606030504020204" pitchFamily="34" charset="0"/>
              <a:cs typeface="Open Sans" panose="020B0606030504020204" pitchFamily="34" charset="0"/>
            </a:endParaRPr>
          </a:p>
          <a:p>
            <a:r>
              <a:rPr lang="pl-PL"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Wydłużenie okresu spłaty pożyczki </a:t>
            </a:r>
            <a:r>
              <a:rPr lang="pl-PL" sz="16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do 15 lat </a:t>
            </a:r>
            <a:r>
              <a:rPr lang="pl-PL"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na Inwestycje dotyczące wytwarzania </a:t>
            </a:r>
            <a:r>
              <a:rPr lang="pl-PL" sz="16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energii z biogazu</a:t>
            </a:r>
            <a:r>
              <a:rPr lang="pl-PL"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dla instalacji o mocy </a:t>
            </a:r>
            <a:r>
              <a:rPr lang="pl-PL" sz="16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powyżej 50kW</a:t>
            </a:r>
            <a:r>
              <a:rPr lang="pl-PL"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5" name="Tytuł 1">
            <a:extLst>
              <a:ext uri="{FF2B5EF4-FFF2-40B4-BE49-F238E27FC236}">
                <a16:creationId xmlns:a16="http://schemas.microsoft.com/office/drawing/2014/main" id="{84CC8B41-1C08-BED4-3B70-1E36726F3E53}"/>
              </a:ext>
            </a:extLst>
          </p:cNvPr>
          <p:cNvSpPr txBox="1">
            <a:spLocks/>
          </p:cNvSpPr>
          <p:nvPr/>
        </p:nvSpPr>
        <p:spPr>
          <a:xfrm>
            <a:off x="-240566" y="394296"/>
            <a:ext cx="12192000" cy="1081453"/>
          </a:xfrm>
          <a:prstGeom prst="rect">
            <a:avLst/>
          </a:prstGeom>
        </p:spPr>
        <p:txBody>
          <a:bodyPr vert="horz" lIns="0" tIns="0" rIns="0" bIns="0" rtlCol="0" anchor="t" anchorCtr="0">
            <a:norm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marL="0" marR="0" lvl="0" indent="0" algn="ctr" defTabSz="914382" rtl="0" eaLnBrk="1" fontAlgn="auto" latinLnBrk="0" hangingPunct="1">
              <a:lnSpc>
                <a:spcPts val="3265"/>
              </a:lnSpc>
              <a:spcBef>
                <a:spcPct val="0"/>
              </a:spcBef>
              <a:spcAft>
                <a:spcPts val="0"/>
              </a:spcAft>
              <a:buClrTx/>
              <a:buSzTx/>
              <a:buFontTx/>
              <a:buNone/>
              <a:tabLst/>
              <a:defRPr/>
            </a:pPr>
            <a:r>
              <a:rPr kumimoji="0" lang="pl-PL" sz="2600" b="1" i="0" u="none" strike="noStrike" kern="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Pożyczka na OZE dla przedsiębiorstw</a:t>
            </a:r>
          </a:p>
          <a:p>
            <a:pPr lvl="0" algn="ctr">
              <a:defRPr/>
            </a:pPr>
            <a:r>
              <a:rPr lang="pl-PL" sz="2000" kern="0" dirty="0">
                <a:solidFill>
                  <a:srgbClr val="00B050"/>
                </a:solidFill>
                <a:latin typeface="Open Sans" panose="020B0606030504020204" pitchFamily="34" charset="0"/>
                <a:ea typeface="Open Sans" panose="020B0606030504020204" pitchFamily="34" charset="0"/>
                <a:cs typeface="Open Sans" panose="020B0606030504020204" pitchFamily="34" charset="0"/>
              </a:rPr>
              <a:t>Preferencje </a:t>
            </a:r>
          </a:p>
        </p:txBody>
      </p:sp>
    </p:spTree>
    <p:extLst>
      <p:ext uri="{BB962C8B-B14F-4D97-AF65-F5344CB8AC3E}">
        <p14:creationId xmlns:p14="http://schemas.microsoft.com/office/powerpoint/2010/main" val="975705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81022-90B9-5E51-41AA-0136AF7C2F30}"/>
            </a:ext>
          </a:extLst>
        </p:cNvPr>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6F34904-E9FB-3697-E776-ED792CC01083}"/>
              </a:ext>
            </a:extLst>
          </p:cNvPr>
          <p:cNvSpPr>
            <a:spLocks noGrp="1"/>
          </p:cNvSpPr>
          <p:nvPr>
            <p:ph idx="1"/>
          </p:nvPr>
        </p:nvSpPr>
        <p:spPr>
          <a:xfrm>
            <a:off x="566058" y="1707557"/>
            <a:ext cx="10528040" cy="4527664"/>
          </a:xfrm>
        </p:spPr>
        <p:txBody>
          <a:bodyPr>
            <a:noAutofit/>
          </a:bodyPr>
          <a:lstStyle/>
          <a:p>
            <a:pPr algn="l">
              <a:lnSpc>
                <a:spcPct val="114000"/>
              </a:lnSpc>
            </a:pPr>
            <a:r>
              <a:rPr lang="pl-PL" sz="18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Analiza Wykonalności </a:t>
            </a:r>
            <a:r>
              <a:rPr lang="pl-PL" sz="1800" b="1" i="0" u="none" strike="noStrike" baseline="0" dirty="0">
                <a:latin typeface="Open Sans" panose="020B0606030504020204" pitchFamily="34" charset="0"/>
                <a:ea typeface="Open Sans" panose="020B0606030504020204" pitchFamily="34" charset="0"/>
                <a:cs typeface="Open Sans" panose="020B0606030504020204" pitchFamily="34" charset="0"/>
              </a:rPr>
              <a:t>składana wraz z Wnioskiem powinna jednoznacznie wskazywać na Typ Inwestycji Końcowej </a:t>
            </a:r>
            <a:r>
              <a:rPr lang="pl-PL" sz="1800" b="1" dirty="0">
                <a:effectLst/>
                <a:latin typeface="Open Sans" panose="020B0606030504020204" pitchFamily="34" charset="0"/>
                <a:ea typeface="Open Sans" panose="020B0606030504020204" pitchFamily="34" charset="0"/>
                <a:cs typeface="Open Sans" panose="020B0606030504020204" pitchFamily="34" charset="0"/>
              </a:rPr>
              <a:t>będący przedmiotem finansowania.</a:t>
            </a:r>
          </a:p>
          <a:p>
            <a:pPr>
              <a:lnSpc>
                <a:spcPct val="114000"/>
              </a:lnSpc>
            </a:pPr>
            <a:r>
              <a:rPr lang="pl-PL" sz="1800" b="1" dirty="0"/>
              <a:t>Celem analizy jest przedstawienie zasadności realizacji projektu, w tym jego zgodność z celami programu operacyjnego. Dokument ten ma również określić, czy zadanie możliwe jest do zrealizowania i w jakim zakresie, biorąc pod uwagę wymogi wykonalności i trwałości efektów projektu.</a:t>
            </a:r>
            <a:r>
              <a:rPr lang="pl-PL" sz="1800" b="1" dirty="0">
                <a:latin typeface="Open Sans" panose="020B0606030504020204" pitchFamily="34" charset="0"/>
                <a:ea typeface="Open Sans" panose="020B0606030504020204" pitchFamily="34" charset="0"/>
                <a:cs typeface="Open Sans" panose="020B0606030504020204" pitchFamily="34" charset="0"/>
              </a:rPr>
              <a:t> </a:t>
            </a:r>
          </a:p>
          <a:p>
            <a:pPr>
              <a:lnSpc>
                <a:spcPct val="114000"/>
              </a:lnSpc>
            </a:pPr>
            <a:r>
              <a:rPr lang="pl-PL" sz="1800" b="1" dirty="0">
                <a:latin typeface="Open Sans" panose="020B0606030504020204" pitchFamily="34" charset="0"/>
                <a:ea typeface="Open Sans" panose="020B0606030504020204" pitchFamily="34" charset="0"/>
                <a:cs typeface="Open Sans" panose="020B0606030504020204" pitchFamily="34" charset="0"/>
              </a:rPr>
              <a:t>Analiza wraz z pozostałymi dokumentami (szczegóły w Przewodniku poniżej) jest weryfikowana przez Partnera Finansującego, a w kolejnym etapie przez Weryfikatora BGK. </a:t>
            </a:r>
          </a:p>
          <a:p>
            <a:pPr>
              <a:lnSpc>
                <a:spcPct val="114000"/>
              </a:lnSpc>
            </a:pPr>
            <a:r>
              <a:rPr lang="pl-PL" sz="1800" b="1" dirty="0">
                <a:latin typeface="Open Sans" panose="020B0606030504020204" pitchFamily="34" charset="0"/>
                <a:ea typeface="Open Sans" panose="020B0606030504020204" pitchFamily="34" charset="0"/>
                <a:cs typeface="Open Sans" panose="020B0606030504020204" pitchFamily="34" charset="0"/>
              </a:rPr>
              <a:t>Przewodnik dotyczący analizy wykonalności OZE można znaleźć na stronie: </a:t>
            </a:r>
            <a:r>
              <a:rPr lang="pl-PL" sz="1800" dirty="0">
                <a:latin typeface="Open Sans" panose="020B0606030504020204" pitchFamily="34" charset="0"/>
                <a:ea typeface="Open Sans" panose="020B0606030504020204" pitchFamily="34" charset="0"/>
                <a:cs typeface="Open Sans" panose="020B0606030504020204" pitchFamily="34" charset="0"/>
                <a:hlinkClick r:id="rId2"/>
              </a:rPr>
              <a:t>https://www.bgk.pl/programy-i-fundusze/fundusze/fundusze-europejskie/projekty/fundusze-europejskie-dla-regionow-2021-2027/dokumenty-do-pobrania/</a:t>
            </a:r>
            <a:r>
              <a:rPr lang="pl-PL" sz="1800" dirty="0">
                <a:latin typeface="Open Sans" panose="020B0606030504020204" pitchFamily="34" charset="0"/>
                <a:ea typeface="Open Sans" panose="020B0606030504020204" pitchFamily="34" charset="0"/>
                <a:cs typeface="Open Sans" panose="020B0606030504020204" pitchFamily="34" charset="0"/>
              </a:rPr>
              <a:t> </a:t>
            </a:r>
          </a:p>
        </p:txBody>
      </p:sp>
      <p:sp>
        <p:nvSpPr>
          <p:cNvPr id="4" name="Symbol zastępczy numeru slajdu 3">
            <a:extLst>
              <a:ext uri="{FF2B5EF4-FFF2-40B4-BE49-F238E27FC236}">
                <a16:creationId xmlns:a16="http://schemas.microsoft.com/office/drawing/2014/main" id="{B44D86A3-FE4D-F901-CDC7-2BD8C5AC44D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0183B-A19B-450E-9615-6C83693937D9}" type="slidenum">
              <a:rPr kumimoji="0" lang="pl-PL" sz="907" b="0" i="0" u="none" strike="noStrike" kern="1200" cap="none" spc="0" normalizeH="0" baseline="0" noProof="0" smtClean="0">
                <a:ln>
                  <a:noFill/>
                </a:ln>
                <a:solidFill>
                  <a:srgbClr val="002073"/>
                </a:solidFill>
                <a:effectLst/>
                <a:uLnTx/>
                <a:uFillTx/>
                <a:latin typeface="Open Sans" pitchFamily="2" charset="0"/>
                <a:ea typeface="Open Sans" pitchFamily="2" charset="0"/>
                <a:cs typeface="Open San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pl-PL" sz="907" b="0" i="0" u="none" strike="noStrike" kern="1200" cap="none" spc="0" normalizeH="0" baseline="0" noProof="0">
              <a:ln>
                <a:noFill/>
              </a:ln>
              <a:solidFill>
                <a:srgbClr val="002073"/>
              </a:solidFill>
              <a:effectLst/>
              <a:uLnTx/>
              <a:uFillTx/>
              <a:latin typeface="Open Sans" pitchFamily="2" charset="0"/>
              <a:ea typeface="Open Sans" pitchFamily="2" charset="0"/>
              <a:cs typeface="Open Sans" pitchFamily="2" charset="0"/>
            </a:endParaRPr>
          </a:p>
        </p:txBody>
      </p:sp>
      <p:sp>
        <p:nvSpPr>
          <p:cNvPr id="5" name="Tytuł 1">
            <a:extLst>
              <a:ext uri="{FF2B5EF4-FFF2-40B4-BE49-F238E27FC236}">
                <a16:creationId xmlns:a16="http://schemas.microsoft.com/office/drawing/2014/main" id="{327E6A18-EFC2-EAD6-EB69-D9153CF3BB27}"/>
              </a:ext>
            </a:extLst>
          </p:cNvPr>
          <p:cNvSpPr txBox="1">
            <a:spLocks/>
          </p:cNvSpPr>
          <p:nvPr/>
        </p:nvSpPr>
        <p:spPr>
          <a:xfrm>
            <a:off x="0" y="622779"/>
            <a:ext cx="12192000" cy="1084778"/>
          </a:xfrm>
          <a:prstGeom prst="rect">
            <a:avLst/>
          </a:prstGeom>
        </p:spPr>
        <p:txBody>
          <a:bodyPr vert="horz" lIns="0" tIns="0" rIns="0" bIns="0" rtlCol="0" anchor="t" anchorCtr="0">
            <a:norm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marL="0" marR="0" lvl="0" indent="0" algn="ctr" defTabSz="914382" rtl="0" eaLnBrk="1" fontAlgn="auto" latinLnBrk="0" hangingPunct="1">
              <a:lnSpc>
                <a:spcPts val="3265"/>
              </a:lnSpc>
              <a:spcBef>
                <a:spcPct val="0"/>
              </a:spcBef>
              <a:spcAft>
                <a:spcPts val="0"/>
              </a:spcAft>
              <a:buClrTx/>
              <a:buSzTx/>
              <a:buFontTx/>
              <a:buNone/>
              <a:tabLst/>
              <a:defRPr/>
            </a:pPr>
            <a:r>
              <a:rPr kumimoji="0" lang="pl-PL" sz="2600" b="1"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Pożyczka na OZE dla przedsiębiorstw</a:t>
            </a:r>
          </a:p>
          <a:p>
            <a:pPr marL="0" marR="0" lvl="0" indent="0" algn="ctr" defTabSz="914382" rtl="0" eaLnBrk="1" fontAlgn="auto" latinLnBrk="0" hangingPunct="1">
              <a:lnSpc>
                <a:spcPts val="3265"/>
              </a:lnSpc>
              <a:spcBef>
                <a:spcPct val="0"/>
              </a:spcBef>
              <a:spcAft>
                <a:spcPts val="0"/>
              </a:spcAft>
              <a:buClrTx/>
              <a:buSzTx/>
              <a:buFontTx/>
              <a:buNone/>
              <a:tabLst/>
              <a:defRPr/>
            </a:pPr>
            <a:r>
              <a:rPr lang="pl-PL" sz="2000"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Analiza wykonalności</a:t>
            </a:r>
          </a:p>
        </p:txBody>
      </p:sp>
      <p:pic>
        <p:nvPicPr>
          <p:cNvPr id="6" name="Grafika 5" descr="Badanie z wypełnieniem pełnym">
            <a:extLst>
              <a:ext uri="{FF2B5EF4-FFF2-40B4-BE49-F238E27FC236}">
                <a16:creationId xmlns:a16="http://schemas.microsoft.com/office/drawing/2014/main" id="{E282B72C-C93E-7BDC-55E9-3513B29B34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31448" y="508899"/>
            <a:ext cx="1494494" cy="1494494"/>
          </a:xfrm>
          <a:prstGeom prst="rect">
            <a:avLst/>
          </a:prstGeom>
        </p:spPr>
      </p:pic>
    </p:spTree>
    <p:extLst>
      <p:ext uri="{BB962C8B-B14F-4D97-AF65-F5344CB8AC3E}">
        <p14:creationId xmlns:p14="http://schemas.microsoft.com/office/powerpoint/2010/main" val="3276268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AD689-53AD-AB12-08E1-310B52C553A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98AE497-BD2E-1324-ED56-CE8464A8FA97}"/>
              </a:ext>
            </a:extLst>
          </p:cNvPr>
          <p:cNvSpPr>
            <a:spLocks noGrp="1"/>
          </p:cNvSpPr>
          <p:nvPr>
            <p:ph type="title"/>
          </p:nvPr>
        </p:nvSpPr>
        <p:spPr>
          <a:xfrm>
            <a:off x="0" y="636128"/>
            <a:ext cx="12192000" cy="830036"/>
          </a:xfrm>
        </p:spPr>
        <p:txBody>
          <a:bodyPr>
            <a:normAutofit/>
          </a:bodyPr>
          <a:lstStyle/>
          <a:p>
            <a:pPr algn="ctr"/>
            <a:r>
              <a:rPr lang="pl-PL" sz="26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Pożyczka na OZE dla przedsiębiorstw</a:t>
            </a:r>
            <a:br>
              <a:rPr lang="pl-PL" sz="28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pl-PL" sz="2000"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Gdzie złożyć wniosek?</a:t>
            </a:r>
            <a:endParaRPr lang="pl-PL" sz="1600" kern="0"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ymbol zastępczy numeru slajdu 3">
            <a:extLst>
              <a:ext uri="{FF2B5EF4-FFF2-40B4-BE49-F238E27FC236}">
                <a16:creationId xmlns:a16="http://schemas.microsoft.com/office/drawing/2014/main" id="{E16CFF1A-5879-930B-D4F2-A51A8CD41108}"/>
              </a:ext>
            </a:extLst>
          </p:cNvPr>
          <p:cNvSpPr>
            <a:spLocks noGrp="1"/>
          </p:cNvSpPr>
          <p:nvPr>
            <p:ph type="sldNum" sz="quarter" idx="10"/>
          </p:nvPr>
        </p:nvSpPr>
        <p:spPr/>
        <p:txBody>
          <a:bodyPr/>
          <a:lstStyle/>
          <a:p>
            <a:fld id="{F8C0183B-A19B-450E-9615-6C83693937D9}" type="slidenum">
              <a:rPr lang="pl-PL" smtClean="0"/>
              <a:t>16</a:t>
            </a:fld>
            <a:endParaRPr lang="pl-PL"/>
          </a:p>
        </p:txBody>
      </p:sp>
      <p:sp>
        <p:nvSpPr>
          <p:cNvPr id="8" name="Tytuł 1">
            <a:extLst>
              <a:ext uri="{FF2B5EF4-FFF2-40B4-BE49-F238E27FC236}">
                <a16:creationId xmlns:a16="http://schemas.microsoft.com/office/drawing/2014/main" id="{2EF27D5D-496F-5330-B193-F7A8763F833F}"/>
              </a:ext>
            </a:extLst>
          </p:cNvPr>
          <p:cNvSpPr txBox="1">
            <a:spLocks/>
          </p:cNvSpPr>
          <p:nvPr/>
        </p:nvSpPr>
        <p:spPr>
          <a:xfrm>
            <a:off x="835520" y="163293"/>
            <a:ext cx="4799060" cy="392532"/>
          </a:xfrm>
          <a:prstGeom prst="rect">
            <a:avLst/>
          </a:prstGeom>
        </p:spPr>
        <p:txBody>
          <a:bodyPr vert="horz" lIns="0" tIns="0" rIns="0" bIns="0" rtlCol="0" anchor="t" anchorCtr="0">
            <a:no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br>
              <a:rPr lang="pl-PL" sz="2000" dirty="0">
                <a:latin typeface="Open Sans" panose="020B0606030504020204" pitchFamily="34" charset="0"/>
                <a:ea typeface="Open Sans" panose="020B0606030504020204" pitchFamily="34" charset="0"/>
                <a:cs typeface="Open Sans" panose="020B0606030504020204" pitchFamily="34" charset="0"/>
              </a:rPr>
            </a:br>
            <a:endParaRPr lang="pl-PL" sz="2000" dirty="0"/>
          </a:p>
        </p:txBody>
      </p:sp>
      <p:graphicFrame>
        <p:nvGraphicFramePr>
          <p:cNvPr id="3" name="Tabela 2">
            <a:extLst>
              <a:ext uri="{FF2B5EF4-FFF2-40B4-BE49-F238E27FC236}">
                <a16:creationId xmlns:a16="http://schemas.microsoft.com/office/drawing/2014/main" id="{F9C79E4A-D4B4-CAA3-8C05-FE4309264922}"/>
              </a:ext>
            </a:extLst>
          </p:cNvPr>
          <p:cNvGraphicFramePr>
            <a:graphicFrameLocks noGrp="1"/>
          </p:cNvGraphicFramePr>
          <p:nvPr>
            <p:extLst>
              <p:ext uri="{D42A27DB-BD31-4B8C-83A1-F6EECF244321}">
                <p14:modId xmlns:p14="http://schemas.microsoft.com/office/powerpoint/2010/main" val="640475531"/>
              </p:ext>
            </p:extLst>
          </p:nvPr>
        </p:nvGraphicFramePr>
        <p:xfrm>
          <a:off x="6923313" y="3002870"/>
          <a:ext cx="3461658" cy="3649858"/>
        </p:xfrm>
        <a:graphic>
          <a:graphicData uri="http://schemas.openxmlformats.org/drawingml/2006/table">
            <a:tbl>
              <a:tblPr/>
              <a:tblGrid>
                <a:gridCol w="3461658">
                  <a:extLst>
                    <a:ext uri="{9D8B030D-6E8A-4147-A177-3AD203B41FA5}">
                      <a16:colId xmlns:a16="http://schemas.microsoft.com/office/drawing/2014/main" val="46075906"/>
                    </a:ext>
                  </a:extLst>
                </a:gridCol>
              </a:tblGrid>
              <a:tr h="3649858">
                <a:tc>
                  <a:txBody>
                    <a:bodyPr/>
                    <a:lstStyle/>
                    <a:p>
                      <a:r>
                        <a:rPr lang="pl-PL" sz="1400" b="1" i="0"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2" tooltip="Odnośnik otwiera się w nowej karcie"/>
                        </a:rPr>
                        <a:t>Towarzystwo Inwestycji </a:t>
                      </a:r>
                      <a:br>
                        <a:rPr lang="pl-PL" sz="1400" b="1" i="0"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2" tooltip="Odnośnik otwiera się w nowej karcie"/>
                        </a:rPr>
                      </a:br>
                      <a:r>
                        <a:rPr lang="pl-PL" sz="1400" b="1" i="0"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2" tooltip="Odnośnik otwiera się w nowej karcie"/>
                        </a:rPr>
                        <a:t>Społeczno-Ekonomicznych S.A.</a:t>
                      </a:r>
                      <a:endParaRPr lang="pl-PL" sz="1400" b="1" i="0"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endParaRPr>
                    </a:p>
                    <a:p>
                      <a:br>
                        <a:rPr lang="pl-PL" sz="1400" b="1" dirty="0">
                          <a:latin typeface="Open Sans" panose="020B0606030504020204" pitchFamily="34" charset="0"/>
                          <a:ea typeface="Open Sans" panose="020B0606030504020204" pitchFamily="34" charset="0"/>
                          <a:cs typeface="Open Sans" panose="020B0606030504020204" pitchFamily="34" charset="0"/>
                        </a:rPr>
                      </a:br>
                      <a:r>
                        <a:rPr lang="pl-PL" sz="1400" b="1"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ul. Grabarska 1</a:t>
                      </a:r>
                      <a:br>
                        <a:rPr lang="pl-PL" sz="1400" b="1" dirty="0">
                          <a:latin typeface="Open Sans" panose="020B0606030504020204" pitchFamily="34" charset="0"/>
                          <a:ea typeface="Open Sans" panose="020B0606030504020204" pitchFamily="34" charset="0"/>
                          <a:cs typeface="Open Sans" panose="020B0606030504020204" pitchFamily="34" charset="0"/>
                        </a:rPr>
                      </a:br>
                      <a:r>
                        <a:rPr lang="pl-PL" sz="1400" b="1"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50-079 Wrocław</a:t>
                      </a:r>
                    </a:p>
                    <a:p>
                      <a:endParaRPr lang="pl-PL" sz="1400" b="1"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382" rtl="0" eaLnBrk="1" fontAlgn="t" latinLnBrk="0" hangingPunct="1">
                        <a:lnSpc>
                          <a:spcPct val="114000"/>
                        </a:lnSpc>
                        <a:spcBef>
                          <a:spcPts val="600"/>
                        </a:spcBef>
                        <a:spcAft>
                          <a:spcPts val="600"/>
                        </a:spcAft>
                        <a:buClrTx/>
                        <a:buSzTx/>
                        <a:buFontTx/>
                        <a:buNone/>
                        <a:tabLst/>
                        <a:defRPr/>
                      </a:pPr>
                      <a:r>
                        <a:rPr lang="pl-PL" sz="1400" b="1"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Krzysztof </a:t>
                      </a:r>
                      <a:r>
                        <a:rPr lang="pl-PL" sz="1400" b="1" i="0" dirty="0" err="1">
                          <a:solidFill>
                            <a:srgbClr val="212529"/>
                          </a:solidFill>
                          <a:effectLst/>
                          <a:latin typeface="Open Sans" panose="020B0606030504020204" pitchFamily="34" charset="0"/>
                          <a:ea typeface="Open Sans" panose="020B0606030504020204" pitchFamily="34" charset="0"/>
                          <a:cs typeface="Open Sans" panose="020B0606030504020204" pitchFamily="34" charset="0"/>
                        </a:rPr>
                        <a:t>Watała</a:t>
                      </a:r>
                      <a:br>
                        <a:rPr lang="pl-PL" sz="1400" b="1" dirty="0">
                          <a:latin typeface="Open Sans" panose="020B0606030504020204" pitchFamily="34" charset="0"/>
                          <a:ea typeface="Open Sans" panose="020B0606030504020204" pitchFamily="34" charset="0"/>
                          <a:cs typeface="Open Sans" panose="020B0606030504020204" pitchFamily="34" charset="0"/>
                        </a:rPr>
                      </a:br>
                      <a:r>
                        <a:rPr lang="pl-PL" sz="1400" b="1" dirty="0">
                          <a:solidFill>
                            <a:srgbClr val="212529"/>
                          </a:solidFill>
                          <a:latin typeface="Open Sans" panose="020B0606030504020204" pitchFamily="34" charset="0"/>
                          <a:ea typeface="Open Sans" panose="020B0606030504020204" pitchFamily="34" charset="0"/>
                          <a:cs typeface="Open Sans" panose="020B0606030504020204" pitchFamily="34" charset="0"/>
                        </a:rPr>
                        <a:t>Tel.: 786 840 500, 71 747 87 11</a:t>
                      </a:r>
                      <a:br>
                        <a:rPr lang="pl-PL" sz="1400" b="1" dirty="0">
                          <a:latin typeface="Open Sans" panose="020B0606030504020204" pitchFamily="34" charset="0"/>
                          <a:ea typeface="Open Sans" panose="020B0606030504020204" pitchFamily="34" charset="0"/>
                          <a:cs typeface="Open Sans" panose="020B0606030504020204" pitchFamily="34" charset="0"/>
                        </a:rPr>
                      </a:br>
                      <a:r>
                        <a:rPr lang="pl-PL" sz="1400" b="1"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E-mail: </a:t>
                      </a:r>
                      <a:r>
                        <a:rPr lang="pl-PL" sz="1400" b="1" i="0"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3"/>
                        </a:rPr>
                        <a:t>krzysztof.watala@tise.pl</a:t>
                      </a:r>
                      <a:r>
                        <a:rPr lang="pl-PL" sz="1400" b="1"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 </a:t>
                      </a:r>
                      <a:br>
                        <a:rPr lang="pl-PL" sz="1400" b="1"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br>
                      <a:r>
                        <a:rPr lang="pl-PL" sz="1400" b="1" i="0"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4"/>
                        </a:rPr>
                        <a:t>pozyczka@tise.pl</a:t>
                      </a:r>
                      <a:endParaRPr lang="pl-PL" sz="1400" b="1" dirty="0">
                        <a:latin typeface="Open Sans" panose="020B0606030504020204" pitchFamily="34" charset="0"/>
                        <a:ea typeface="Open Sans" panose="020B0606030504020204" pitchFamily="34" charset="0"/>
                        <a:cs typeface="Open Sans" panose="020B0606030504020204" pitchFamily="34" charset="0"/>
                      </a:endParaRPr>
                    </a:p>
                    <a:p>
                      <a:pPr fontAlgn="t">
                        <a:lnSpc>
                          <a:spcPct val="114000"/>
                        </a:lnSpc>
                        <a:spcBef>
                          <a:spcPts val="600"/>
                        </a:spcBef>
                        <a:spcAft>
                          <a:spcPts val="600"/>
                        </a:spcAft>
                        <a:buNone/>
                      </a:pPr>
                      <a:endParaRPr lang="pl-PL" sz="1400" dirty="0">
                        <a:effectLst/>
                        <a:latin typeface="Open Sans" panose="020B0606030504020204" pitchFamily="34" charset="0"/>
                        <a:ea typeface="Open Sans" panose="020B0606030504020204" pitchFamily="34" charset="0"/>
                        <a:cs typeface="Open Sans" panose="020B0606030504020204" pitchFamily="34" charset="0"/>
                      </a:endParaRPr>
                    </a:p>
                  </a:txBody>
                  <a:tcPr marL="41296" marR="41296" marT="20648" marB="2064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224049812"/>
                  </a:ext>
                </a:extLst>
              </a:tr>
            </a:tbl>
          </a:graphicData>
        </a:graphic>
      </p:graphicFrame>
      <p:graphicFrame>
        <p:nvGraphicFramePr>
          <p:cNvPr id="5" name="Tabela 4">
            <a:extLst>
              <a:ext uri="{FF2B5EF4-FFF2-40B4-BE49-F238E27FC236}">
                <a16:creationId xmlns:a16="http://schemas.microsoft.com/office/drawing/2014/main" id="{D19A1E39-7479-B361-186C-2527A33788B5}"/>
              </a:ext>
            </a:extLst>
          </p:cNvPr>
          <p:cNvGraphicFramePr>
            <a:graphicFrameLocks noGrp="1"/>
          </p:cNvGraphicFramePr>
          <p:nvPr>
            <p:extLst>
              <p:ext uri="{D42A27DB-BD31-4B8C-83A1-F6EECF244321}">
                <p14:modId xmlns:p14="http://schemas.microsoft.com/office/powerpoint/2010/main" val="1141692792"/>
              </p:ext>
            </p:extLst>
          </p:nvPr>
        </p:nvGraphicFramePr>
        <p:xfrm>
          <a:off x="964363" y="3002870"/>
          <a:ext cx="4158143" cy="3528691"/>
        </p:xfrm>
        <a:graphic>
          <a:graphicData uri="http://schemas.openxmlformats.org/drawingml/2006/table">
            <a:tbl>
              <a:tblPr/>
              <a:tblGrid>
                <a:gridCol w="4158143">
                  <a:extLst>
                    <a:ext uri="{9D8B030D-6E8A-4147-A177-3AD203B41FA5}">
                      <a16:colId xmlns:a16="http://schemas.microsoft.com/office/drawing/2014/main" val="46075906"/>
                    </a:ext>
                  </a:extLst>
                </a:gridCol>
              </a:tblGrid>
              <a:tr h="3528691">
                <a:tc>
                  <a:txBody>
                    <a:bodyPr/>
                    <a:lstStyle/>
                    <a:p>
                      <a:pPr algn="l"/>
                      <a:r>
                        <a:rPr lang="pl-PL" sz="1400" b="1" dirty="0">
                          <a:solidFill>
                            <a:srgbClr val="212529"/>
                          </a:solidFill>
                          <a:latin typeface="Open Sans" panose="020B0606030504020204" pitchFamily="34" charset="0"/>
                          <a:ea typeface="Open Sans" panose="020B0606030504020204" pitchFamily="34" charset="0"/>
                          <a:cs typeface="Open Sans" panose="020B0606030504020204" pitchFamily="34" charset="0"/>
                          <a:hlinkClick r:id="rId5"/>
                        </a:rPr>
                        <a:t>Bank Ochrony Środowiska S.A</a:t>
                      </a:r>
                      <a:r>
                        <a:rPr lang="pl-PL" sz="1400" b="1" dirty="0">
                          <a:solidFill>
                            <a:srgbClr val="212529"/>
                          </a:solidFill>
                          <a:latin typeface="Open Sans" panose="020B0606030504020204" pitchFamily="34" charset="0"/>
                          <a:ea typeface="Open Sans" panose="020B0606030504020204" pitchFamily="34" charset="0"/>
                          <a:cs typeface="Open Sans" panose="020B0606030504020204" pitchFamily="34" charset="0"/>
                        </a:rPr>
                        <a:t>.   </a:t>
                      </a:r>
                    </a:p>
                    <a:p>
                      <a:pPr algn="l">
                        <a:buNone/>
                      </a:pPr>
                      <a:br>
                        <a:rPr lang="pl-PL" sz="1400" dirty="0">
                          <a:latin typeface="Open Sans" panose="020B0606030504020204" pitchFamily="34" charset="0"/>
                          <a:ea typeface="Open Sans" panose="020B0606030504020204" pitchFamily="34" charset="0"/>
                          <a:cs typeface="Open Sans" panose="020B0606030504020204" pitchFamily="34" charset="0"/>
                        </a:rPr>
                      </a:br>
                      <a:r>
                        <a:rPr lang="pl-PL" sz="1400" b="1"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Centrum Biznesowe BOŚ S.A. we Wrocławiu</a:t>
                      </a:r>
                      <a:br>
                        <a:rPr lang="pl-PL" sz="1400" b="1"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br>
                      <a:r>
                        <a:rPr lang="pl-PL" sz="1400" b="1"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ul. Swobodna 1</a:t>
                      </a:r>
                      <a:br>
                        <a:rPr lang="pl-PL" sz="1400" b="1"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br>
                      <a:r>
                        <a:rPr lang="pl-PL" sz="1400" b="1"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50-088 Wrocław</a:t>
                      </a:r>
                      <a:br>
                        <a:rPr lang="pl-PL" sz="1400" b="1"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br>
                      <a:endParaRPr lang="pl-PL" sz="1400" b="1"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endParaRPr>
                    </a:p>
                    <a:p>
                      <a:pPr algn="l">
                        <a:buNone/>
                      </a:pPr>
                      <a:r>
                        <a:rPr lang="pl-PL" sz="1400" b="1"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Oddział Operacyjny BOŚ S.A. we Wrocławiu</a:t>
                      </a:r>
                      <a:br>
                        <a:rPr lang="pl-PL" sz="1400" b="1"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br>
                      <a:r>
                        <a:rPr lang="pl-PL" sz="1400" b="1"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ul. Swobodna 1</a:t>
                      </a:r>
                      <a:br>
                        <a:rPr lang="pl-PL" sz="1400" b="1"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br>
                      <a:r>
                        <a:rPr lang="pl-PL" sz="1400" b="1"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50-088 Wrocław</a:t>
                      </a:r>
                      <a:br>
                        <a:rPr lang="pl-PL" sz="1400" b="1"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br>
                      <a:endParaRPr lang="pl-PL" sz="1400" b="1"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endParaRPr>
                    </a:p>
                    <a:p>
                      <a:pPr algn="l">
                        <a:buNone/>
                      </a:pPr>
                      <a:r>
                        <a:rPr lang="pl-PL" sz="1400" b="1"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Oddział Operacyjny BOŚ S.A. w Legnicy</a:t>
                      </a:r>
                      <a:br>
                        <a:rPr lang="pl-PL" sz="1400" b="1"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br>
                      <a:r>
                        <a:rPr lang="pl-PL" sz="1400" b="1"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ul. Złotoryjska 4</a:t>
                      </a:r>
                      <a:br>
                        <a:rPr lang="pl-PL" sz="1400" b="1"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br>
                      <a:r>
                        <a:rPr lang="pl-PL" sz="1400" b="1"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59-220 Legnica</a:t>
                      </a:r>
                      <a:br>
                        <a:rPr lang="pl-PL" sz="1400" b="1"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br>
                      <a:endParaRPr lang="pl-PL" sz="1400" b="1"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endParaRPr>
                    </a:p>
                    <a:p>
                      <a:r>
                        <a:rPr lang="pl-PL" sz="1400" b="1"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tel. 22 520 35 00</a:t>
                      </a:r>
                    </a:p>
                    <a:p>
                      <a:r>
                        <a:rPr lang="pl-PL" sz="1400" b="1"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e-mail: </a:t>
                      </a:r>
                      <a:r>
                        <a:rPr lang="pl-PL" sz="1400" b="1" i="0" u="none" strike="noStrike" dirty="0">
                          <a:solidFill>
                            <a:srgbClr val="0056B3"/>
                          </a:solidFill>
                          <a:effectLst/>
                          <a:latin typeface="Open Sans" panose="020B0606030504020204" pitchFamily="34" charset="0"/>
                          <a:ea typeface="Open Sans" panose="020B0606030504020204" pitchFamily="34" charset="0"/>
                          <a:cs typeface="Open Sans" panose="020B0606030504020204" pitchFamily="34" charset="0"/>
                          <a:hlinkClick r:id="rId6"/>
                        </a:rPr>
                        <a:t>pozyczkiunijne@bosbank.pl</a:t>
                      </a:r>
                      <a:endParaRPr lang="pl-PL"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41296" marR="41296" marT="20648" marB="20648">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224049812"/>
                  </a:ext>
                </a:extLst>
              </a:tr>
            </a:tbl>
          </a:graphicData>
        </a:graphic>
      </p:graphicFrame>
      <p:pic>
        <p:nvPicPr>
          <p:cNvPr id="9" name="Obraz 8">
            <a:extLst>
              <a:ext uri="{FF2B5EF4-FFF2-40B4-BE49-F238E27FC236}">
                <a16:creationId xmlns:a16="http://schemas.microsoft.com/office/drawing/2014/main" id="{14BCD780-16E5-1866-7A98-7CEC716A4E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9005" y="1546467"/>
            <a:ext cx="1995877" cy="1325600"/>
          </a:xfrm>
          <a:prstGeom prst="rect">
            <a:avLst/>
          </a:prstGeom>
        </p:spPr>
      </p:pic>
      <p:pic>
        <p:nvPicPr>
          <p:cNvPr id="11" name="Obraz 10">
            <a:extLst>
              <a:ext uri="{FF2B5EF4-FFF2-40B4-BE49-F238E27FC236}">
                <a16:creationId xmlns:a16="http://schemas.microsoft.com/office/drawing/2014/main" id="{B9FA49CD-C78A-9907-7234-FAE50700C5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96324" y="1546467"/>
            <a:ext cx="1995878" cy="1325600"/>
          </a:xfrm>
          <a:prstGeom prst="rect">
            <a:avLst/>
          </a:prstGeom>
        </p:spPr>
      </p:pic>
    </p:spTree>
    <p:extLst>
      <p:ext uri="{BB962C8B-B14F-4D97-AF65-F5344CB8AC3E}">
        <p14:creationId xmlns:p14="http://schemas.microsoft.com/office/powerpoint/2010/main" val="3282483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7BBDA-6191-F4A0-3D8B-32B3D639D3D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2035F0D-36B8-A467-A9C5-BDB9BB8BF9B1}"/>
              </a:ext>
            </a:extLst>
          </p:cNvPr>
          <p:cNvSpPr>
            <a:spLocks noGrp="1"/>
          </p:cNvSpPr>
          <p:nvPr>
            <p:ph type="title"/>
          </p:nvPr>
        </p:nvSpPr>
        <p:spPr>
          <a:xfrm>
            <a:off x="471375" y="36204"/>
            <a:ext cx="11249249" cy="1355426"/>
          </a:xfrm>
        </p:spPr>
        <p:txBody>
          <a:bodyPr>
            <a:noAutofit/>
          </a:bodyPr>
          <a:lstStyle/>
          <a:p>
            <a:pPr marL="0" indent="0" algn="ctr"/>
            <a:br>
              <a:rPr lang="pl-PL" sz="2600" i="0" dirty="0">
                <a:solidFill>
                  <a:schemeClr val="tx1"/>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br>
            <a:r>
              <a:rPr lang="pl-PL" sz="26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Ekopożyczka dla przedsiębiorstw</a:t>
            </a:r>
            <a:br>
              <a:rPr lang="pl-PL" sz="2600" i="0" dirty="0">
                <a:solidFill>
                  <a:schemeClr val="tx1"/>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br>
            <a:r>
              <a:rPr lang="pl-PL" sz="2000" i="0" dirty="0">
                <a:solidFill>
                  <a:schemeClr val="tx1"/>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a:t>
            </a:r>
            <a:r>
              <a:rPr lang="pl-PL" sz="2000"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informacje podstawowe </a:t>
            </a:r>
            <a:br>
              <a:rPr lang="pl-PL" sz="1600" i="0" dirty="0">
                <a:solidFill>
                  <a:schemeClr val="tx1"/>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br>
            <a:endParaRPr lang="pl-PL" sz="1600" dirty="0">
              <a:solidFill>
                <a:schemeClr val="tx1"/>
              </a:solidFill>
            </a:endParaRPr>
          </a:p>
        </p:txBody>
      </p:sp>
      <p:pic>
        <p:nvPicPr>
          <p:cNvPr id="5" name="Symbol zastępczy zawartości 5" descr="Monety kontur">
            <a:extLst>
              <a:ext uri="{FF2B5EF4-FFF2-40B4-BE49-F238E27FC236}">
                <a16:creationId xmlns:a16="http://schemas.microsoft.com/office/drawing/2014/main" id="{E87B4294-C8F8-82FD-A610-248A9FC61A3A}"/>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1578" y="1705990"/>
            <a:ext cx="1110235" cy="1110235"/>
          </a:xfrm>
        </p:spPr>
      </p:pic>
      <p:sp>
        <p:nvSpPr>
          <p:cNvPr id="4" name="Symbol zastępczy numeru slajdu 3">
            <a:extLst>
              <a:ext uri="{FF2B5EF4-FFF2-40B4-BE49-F238E27FC236}">
                <a16:creationId xmlns:a16="http://schemas.microsoft.com/office/drawing/2014/main" id="{F6945BBD-3E05-1066-5A52-2EED07377E6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0183B-A19B-450E-9615-6C83693937D9}" type="slidenum">
              <a:rPr kumimoji="0" lang="pl-PL" sz="907" b="0" i="0" u="none" strike="noStrike" kern="1200" cap="none" spc="0" normalizeH="0" baseline="0" noProof="0" smtClean="0">
                <a:ln>
                  <a:noFill/>
                </a:ln>
                <a:solidFill>
                  <a:srgbClr val="002073"/>
                </a:solidFill>
                <a:effectLst/>
                <a:uLnTx/>
                <a:uFillTx/>
                <a:latin typeface="Open Sans" pitchFamily="2" charset="0"/>
                <a:ea typeface="Open Sans" pitchFamily="2" charset="0"/>
                <a:cs typeface="Open San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pl-PL" sz="907" b="0" i="0" u="none" strike="noStrike" kern="1200" cap="none" spc="0" normalizeH="0" baseline="0" noProof="0">
              <a:ln>
                <a:noFill/>
              </a:ln>
              <a:solidFill>
                <a:srgbClr val="002073"/>
              </a:solidFill>
              <a:effectLst/>
              <a:uLnTx/>
              <a:uFillTx/>
              <a:latin typeface="Open Sans" pitchFamily="2" charset="0"/>
              <a:ea typeface="Open Sans" pitchFamily="2" charset="0"/>
              <a:cs typeface="Open Sans" pitchFamily="2" charset="0"/>
            </a:endParaRPr>
          </a:p>
        </p:txBody>
      </p:sp>
      <p:pic>
        <p:nvPicPr>
          <p:cNvPr id="6" name="Obraz 5">
            <a:extLst>
              <a:ext uri="{FF2B5EF4-FFF2-40B4-BE49-F238E27FC236}">
                <a16:creationId xmlns:a16="http://schemas.microsoft.com/office/drawing/2014/main" id="{55DB4216-C641-7C5E-7886-7A5A8141C9A7}"/>
              </a:ext>
            </a:extLst>
          </p:cNvPr>
          <p:cNvPicPr>
            <a:picLocks noChangeAspect="1"/>
          </p:cNvPicPr>
          <p:nvPr/>
        </p:nvPicPr>
        <p:blipFill>
          <a:blip r:embed="rId4"/>
          <a:stretch>
            <a:fillRect/>
          </a:stretch>
        </p:blipFill>
        <p:spPr>
          <a:xfrm>
            <a:off x="580963" y="3165632"/>
            <a:ext cx="1301550" cy="1236832"/>
          </a:xfrm>
          <a:prstGeom prst="rect">
            <a:avLst/>
          </a:prstGeom>
          <a:ln>
            <a:noFill/>
          </a:ln>
        </p:spPr>
      </p:pic>
      <p:pic>
        <p:nvPicPr>
          <p:cNvPr id="7" name="Obraz 6">
            <a:extLst>
              <a:ext uri="{FF2B5EF4-FFF2-40B4-BE49-F238E27FC236}">
                <a16:creationId xmlns:a16="http://schemas.microsoft.com/office/drawing/2014/main" id="{E9ECE791-F973-BA9E-7F90-C9ECCCCF1278}"/>
              </a:ext>
            </a:extLst>
          </p:cNvPr>
          <p:cNvPicPr>
            <a:picLocks noChangeAspect="1"/>
          </p:cNvPicPr>
          <p:nvPr/>
        </p:nvPicPr>
        <p:blipFill>
          <a:blip r:embed="rId5"/>
          <a:stretch>
            <a:fillRect/>
          </a:stretch>
        </p:blipFill>
        <p:spPr>
          <a:xfrm>
            <a:off x="580963" y="4854698"/>
            <a:ext cx="1382355" cy="1072031"/>
          </a:xfrm>
          <a:prstGeom prst="rect">
            <a:avLst/>
          </a:prstGeom>
        </p:spPr>
      </p:pic>
      <p:pic>
        <p:nvPicPr>
          <p:cNvPr id="8" name="Obraz 7">
            <a:extLst>
              <a:ext uri="{FF2B5EF4-FFF2-40B4-BE49-F238E27FC236}">
                <a16:creationId xmlns:a16="http://schemas.microsoft.com/office/drawing/2014/main" id="{395E9B8D-E8E7-BD2F-7175-D99591929AEF}"/>
              </a:ext>
            </a:extLst>
          </p:cNvPr>
          <p:cNvPicPr>
            <a:picLocks noChangeAspect="1"/>
          </p:cNvPicPr>
          <p:nvPr/>
        </p:nvPicPr>
        <p:blipFill>
          <a:blip r:embed="rId6"/>
          <a:stretch>
            <a:fillRect/>
          </a:stretch>
        </p:blipFill>
        <p:spPr>
          <a:xfrm>
            <a:off x="6774415" y="3165632"/>
            <a:ext cx="1139433" cy="1367319"/>
          </a:xfrm>
          <a:prstGeom prst="rect">
            <a:avLst/>
          </a:prstGeom>
        </p:spPr>
      </p:pic>
      <p:sp>
        <p:nvSpPr>
          <p:cNvPr id="10" name="pole tekstowe 9">
            <a:extLst>
              <a:ext uri="{FF2B5EF4-FFF2-40B4-BE49-F238E27FC236}">
                <a16:creationId xmlns:a16="http://schemas.microsoft.com/office/drawing/2014/main" id="{3253C762-9A02-EB3F-07D5-744F84CF6F78}"/>
              </a:ext>
            </a:extLst>
          </p:cNvPr>
          <p:cNvSpPr txBox="1"/>
          <p:nvPr/>
        </p:nvSpPr>
        <p:spPr>
          <a:xfrm>
            <a:off x="2315375" y="1595405"/>
            <a:ext cx="2935366" cy="138499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212121"/>
                </a:solidFill>
                <a:effectLst/>
                <a:uLnTx/>
                <a:uFillTx/>
                <a:latin typeface="Open Sans" panose="020B0606030504020204" pitchFamily="34" charset="0"/>
                <a:ea typeface="Open Sans" panose="020B0606030504020204" pitchFamily="34" charset="0"/>
                <a:cs typeface="Open Sans" panose="020B0606030504020204" pitchFamily="34" charset="0"/>
              </a:rPr>
              <a:t>Wysokość wsparcia: </a:t>
            </a:r>
            <a:br>
              <a:rPr kumimoji="0" lang="pl-PL" sz="2000" b="0" i="0" u="none" strike="noStrike" kern="1200" cap="none" spc="0" normalizeH="0" baseline="0" noProof="0" dirty="0">
                <a:ln>
                  <a:noFill/>
                </a:ln>
                <a:solidFill>
                  <a:srgbClr val="212121"/>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pl-PL" sz="2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 </a:t>
            </a:r>
            <a:r>
              <a:rPr lang="pl-PL" sz="24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5</a:t>
            </a:r>
            <a:r>
              <a:rPr lang="pl-PL" sz="20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 mln zł</a:t>
            </a:r>
          </a:p>
          <a:p>
            <a:pPr marL="0" marR="0" lvl="0" indent="0" defTabSz="9144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(brak wymogu wkładu własnego)</a:t>
            </a:r>
          </a:p>
        </p:txBody>
      </p:sp>
      <p:sp>
        <p:nvSpPr>
          <p:cNvPr id="11" name="pole tekstowe 10">
            <a:extLst>
              <a:ext uri="{FF2B5EF4-FFF2-40B4-BE49-F238E27FC236}">
                <a16:creationId xmlns:a16="http://schemas.microsoft.com/office/drawing/2014/main" id="{E1903E6D-33FB-20B8-3637-A848C370818F}"/>
              </a:ext>
            </a:extLst>
          </p:cNvPr>
          <p:cNvSpPr txBox="1"/>
          <p:nvPr/>
        </p:nvSpPr>
        <p:spPr>
          <a:xfrm>
            <a:off x="2315375" y="3430103"/>
            <a:ext cx="3381457" cy="76944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0000"/>
                </a:solidFill>
                <a:effectLst/>
                <a:highlight>
                  <a:srgbClr val="FFFFFF"/>
                </a:highlight>
                <a:uLnTx/>
                <a:uFillTx/>
                <a:latin typeface="Open Sans" panose="020B0606030504020204" pitchFamily="34" charset="0"/>
                <a:ea typeface="Open Sans" panose="020B0606030504020204" pitchFamily="34" charset="0"/>
                <a:cs typeface="Open Sans" panose="020B0606030504020204" pitchFamily="34" charset="0"/>
              </a:rPr>
              <a:t>Oprocentowanie: </a:t>
            </a:r>
            <a:br>
              <a:rPr kumimoji="0" lang="pl-PL" sz="2000" b="0" i="0" u="none" strike="noStrike" kern="1200" cap="none" spc="0" normalizeH="0" baseline="0" noProof="0" dirty="0">
                <a:ln>
                  <a:noFill/>
                </a:ln>
                <a:solidFill>
                  <a:srgbClr val="000000"/>
                </a:solidFill>
                <a:effectLst/>
                <a:highlight>
                  <a:srgbClr val="FFFFFF"/>
                </a:highlight>
                <a:uLnTx/>
                <a:uFillTx/>
                <a:latin typeface="Open Sans" panose="020B0606030504020204" pitchFamily="34" charset="0"/>
                <a:ea typeface="Open Sans" panose="020B0606030504020204" pitchFamily="34" charset="0"/>
                <a:cs typeface="Open Sans" panose="020B0606030504020204" pitchFamily="34" charset="0"/>
              </a:rPr>
            </a:br>
            <a:r>
              <a:rPr lang="pl-PL" sz="24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1%</a:t>
            </a:r>
            <a:r>
              <a:rPr lang="pl-PL" sz="20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kumimoji="0" lang="pl-PL" sz="2000" b="1" i="0" u="none" strike="noStrike" kern="1200" cap="none" spc="0" normalizeH="0" baseline="0" noProof="0" dirty="0">
                <a:ln>
                  <a:noFill/>
                </a:ln>
                <a:solidFill>
                  <a:srgbClr val="000000"/>
                </a:solidFill>
                <a:effectLst/>
                <a:highlight>
                  <a:srgbClr val="FFFFFF"/>
                </a:highlight>
                <a:uLnTx/>
                <a:uFillTx/>
                <a:latin typeface="Open Sans" panose="020B0606030504020204" pitchFamily="34" charset="0"/>
                <a:ea typeface="Open Sans" panose="020B0606030504020204" pitchFamily="34" charset="0"/>
                <a:cs typeface="Open Sans" panose="020B0606030504020204" pitchFamily="34" charset="0"/>
              </a:rPr>
              <a:t> w skali roku</a:t>
            </a:r>
          </a:p>
        </p:txBody>
      </p:sp>
      <p:sp>
        <p:nvSpPr>
          <p:cNvPr id="13" name="pole tekstowe 12">
            <a:extLst>
              <a:ext uri="{FF2B5EF4-FFF2-40B4-BE49-F238E27FC236}">
                <a16:creationId xmlns:a16="http://schemas.microsoft.com/office/drawing/2014/main" id="{FF57E97E-9205-0BF8-D3AD-00C55709ECD8}"/>
              </a:ext>
            </a:extLst>
          </p:cNvPr>
          <p:cNvSpPr txBox="1"/>
          <p:nvPr/>
        </p:nvSpPr>
        <p:spPr>
          <a:xfrm>
            <a:off x="2398487" y="5010604"/>
            <a:ext cx="1979939" cy="76944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212121"/>
                </a:solidFill>
                <a:effectLst/>
                <a:uLnTx/>
                <a:uFillTx/>
                <a:latin typeface="Open Sans" panose="020B0606030504020204" pitchFamily="34" charset="0"/>
                <a:ea typeface="Open Sans" panose="020B0606030504020204" pitchFamily="34" charset="0"/>
                <a:cs typeface="Open Sans" panose="020B0606030504020204" pitchFamily="34" charset="0"/>
              </a:rPr>
              <a:t>Okres spłaty: </a:t>
            </a:r>
            <a:br>
              <a:rPr kumimoji="0" lang="pl-PL" sz="2000" b="0" i="0" u="none" strike="noStrike" kern="1200" cap="none" spc="0" normalizeH="0" baseline="0" noProof="0" dirty="0">
                <a:ln>
                  <a:noFill/>
                </a:ln>
                <a:solidFill>
                  <a:srgbClr val="212121"/>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pl-PL" sz="2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 </a:t>
            </a:r>
            <a:r>
              <a:rPr lang="pl-PL" sz="24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15</a:t>
            </a:r>
            <a:r>
              <a:rPr lang="pl-PL" sz="20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 lat</a:t>
            </a:r>
          </a:p>
        </p:txBody>
      </p:sp>
      <p:sp>
        <p:nvSpPr>
          <p:cNvPr id="14" name="pole tekstowe 13">
            <a:extLst>
              <a:ext uri="{FF2B5EF4-FFF2-40B4-BE49-F238E27FC236}">
                <a16:creationId xmlns:a16="http://schemas.microsoft.com/office/drawing/2014/main" id="{861C938C-12D7-4624-037D-8F5265063CDA}"/>
              </a:ext>
            </a:extLst>
          </p:cNvPr>
          <p:cNvSpPr txBox="1"/>
          <p:nvPr/>
        </p:nvSpPr>
        <p:spPr>
          <a:xfrm>
            <a:off x="8091321" y="3429000"/>
            <a:ext cx="2848822"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Umorzenie:</a:t>
            </a:r>
            <a:r>
              <a:rPr kumimoji="0" lang="pl-PL" sz="2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do</a:t>
            </a:r>
            <a:r>
              <a:rPr kumimoji="0" lang="pl-PL" sz="2000" b="1" i="0" u="none" strike="noStrike" kern="1200" cap="none" spc="0" normalizeH="0" baseline="0" noProof="0" dirty="0">
                <a:ln>
                  <a:noFill/>
                </a:ln>
                <a:solidFill>
                  <a:srgbClr val="003399">
                    <a:lumMod val="60000"/>
                    <a:lumOff val="40000"/>
                  </a:srgb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pl-PL" sz="24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20%</a:t>
            </a:r>
            <a:r>
              <a:rPr kumimoji="0" lang="pl-PL" sz="2000" b="1" i="0" u="none" strike="noStrike" kern="1200" cap="none" spc="0" normalizeH="0" baseline="0" noProof="0" dirty="0">
                <a:ln>
                  <a:noFill/>
                </a:ln>
                <a:solidFill>
                  <a:srgbClr val="003399">
                    <a:lumMod val="60000"/>
                    <a:lumOff val="40000"/>
                  </a:srgb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pl-PL" sz="2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wartości pożyczki </a:t>
            </a:r>
          </a:p>
        </p:txBody>
      </p:sp>
      <p:pic>
        <p:nvPicPr>
          <p:cNvPr id="9" name="Obraz 8">
            <a:extLst>
              <a:ext uri="{FF2B5EF4-FFF2-40B4-BE49-F238E27FC236}">
                <a16:creationId xmlns:a16="http://schemas.microsoft.com/office/drawing/2014/main" id="{B8E93C10-F4E7-08CD-5754-AF2AC9E4550F}"/>
              </a:ext>
            </a:extLst>
          </p:cNvPr>
          <p:cNvPicPr>
            <a:picLocks noChangeAspect="1"/>
          </p:cNvPicPr>
          <p:nvPr/>
        </p:nvPicPr>
        <p:blipFill>
          <a:blip r:embed="rId7"/>
          <a:stretch>
            <a:fillRect/>
          </a:stretch>
        </p:blipFill>
        <p:spPr>
          <a:xfrm>
            <a:off x="6577559" y="1595405"/>
            <a:ext cx="1223437" cy="1236832"/>
          </a:xfrm>
          <a:prstGeom prst="rect">
            <a:avLst/>
          </a:prstGeom>
        </p:spPr>
      </p:pic>
      <p:sp>
        <p:nvSpPr>
          <p:cNvPr id="12" name="pole tekstowe 11">
            <a:extLst>
              <a:ext uri="{FF2B5EF4-FFF2-40B4-BE49-F238E27FC236}">
                <a16:creationId xmlns:a16="http://schemas.microsoft.com/office/drawing/2014/main" id="{69171A13-F2E4-7112-7DA5-84BB582D6C2E}"/>
              </a:ext>
            </a:extLst>
          </p:cNvPr>
          <p:cNvSpPr txBox="1"/>
          <p:nvPr/>
        </p:nvSpPr>
        <p:spPr>
          <a:xfrm>
            <a:off x="8091321" y="1907164"/>
            <a:ext cx="2459862"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212121"/>
                </a:solidFill>
                <a:effectLst/>
                <a:uLnTx/>
                <a:uFillTx/>
                <a:latin typeface="Open Sans" panose="020B0606030504020204" pitchFamily="34" charset="0"/>
                <a:ea typeface="Open Sans" panose="020B0606030504020204" pitchFamily="34" charset="0"/>
                <a:cs typeface="Open Sans" panose="020B0606030504020204" pitchFamily="34" charset="0"/>
              </a:rPr>
              <a:t>Karencja w spłacie: </a:t>
            </a:r>
            <a:br>
              <a:rPr kumimoji="0" lang="pl-PL" sz="2000" b="0" i="0" u="none" strike="noStrike" kern="1200" cap="none" spc="0" normalizeH="0" baseline="0" noProof="0" dirty="0">
                <a:ln>
                  <a:noFill/>
                </a:ln>
                <a:solidFill>
                  <a:srgbClr val="212121"/>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pl-PL" sz="2000" b="1" i="0" u="none" strike="noStrike" kern="1200" cap="none" spc="0" normalizeH="0" baseline="0" noProof="0" dirty="0">
                <a:ln>
                  <a:noFill/>
                </a:ln>
                <a:solidFill>
                  <a:srgbClr val="212121"/>
                </a:solidFill>
                <a:effectLst/>
                <a:uLnTx/>
                <a:uFillTx/>
                <a:latin typeface="Open Sans" panose="020B0606030504020204" pitchFamily="34" charset="0"/>
                <a:ea typeface="Open Sans" panose="020B0606030504020204" pitchFamily="34" charset="0"/>
                <a:cs typeface="Open Sans" panose="020B0606030504020204" pitchFamily="34" charset="0"/>
              </a:rPr>
              <a:t>do </a:t>
            </a:r>
            <a:r>
              <a:rPr lang="pl-PL" sz="24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12</a:t>
            </a:r>
            <a:r>
              <a:rPr lang="pl-PL" sz="20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 miesięcy</a:t>
            </a:r>
          </a:p>
        </p:txBody>
      </p:sp>
      <p:pic>
        <p:nvPicPr>
          <p:cNvPr id="3" name="Symbol zastępczy zawartości 5" descr="Monety kontur">
            <a:extLst>
              <a:ext uri="{FF2B5EF4-FFF2-40B4-BE49-F238E27FC236}">
                <a16:creationId xmlns:a16="http://schemas.microsoft.com/office/drawing/2014/main" id="{46D3E643-5E6C-F249-BBE9-5B664B3510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93535" y="4937720"/>
            <a:ext cx="1110235" cy="1110235"/>
          </a:xfrm>
          <a:prstGeom prst="rect">
            <a:avLst/>
          </a:prstGeom>
        </p:spPr>
      </p:pic>
      <p:sp>
        <p:nvSpPr>
          <p:cNvPr id="15" name="pole tekstowe 14">
            <a:extLst>
              <a:ext uri="{FF2B5EF4-FFF2-40B4-BE49-F238E27FC236}">
                <a16:creationId xmlns:a16="http://schemas.microsoft.com/office/drawing/2014/main" id="{F9E33C39-31C6-23FA-EFFF-7C6CB399DA21}"/>
              </a:ext>
            </a:extLst>
          </p:cNvPr>
          <p:cNvSpPr txBox="1"/>
          <p:nvPr/>
        </p:nvSpPr>
        <p:spPr>
          <a:xfrm>
            <a:off x="8132626" y="5102363"/>
            <a:ext cx="261707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Brak</a:t>
            </a:r>
            <a:r>
              <a:rPr kumimoji="0" lang="pl-PL" sz="20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dodatkowych opłat i prowizji</a:t>
            </a:r>
          </a:p>
        </p:txBody>
      </p:sp>
    </p:spTree>
    <p:extLst>
      <p:ext uri="{BB962C8B-B14F-4D97-AF65-F5344CB8AC3E}">
        <p14:creationId xmlns:p14="http://schemas.microsoft.com/office/powerpoint/2010/main" val="3867594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8E7CDD-3709-7CD2-C2FB-0CECAC768340}"/>
              </a:ext>
            </a:extLst>
          </p:cNvPr>
          <p:cNvSpPr>
            <a:spLocks noGrp="1"/>
          </p:cNvSpPr>
          <p:nvPr>
            <p:ph type="title"/>
          </p:nvPr>
        </p:nvSpPr>
        <p:spPr>
          <a:xfrm>
            <a:off x="495655" y="262322"/>
            <a:ext cx="5790373" cy="392532"/>
          </a:xfrm>
        </p:spPr>
        <p:txBody>
          <a:bodyPr>
            <a:normAutofit fontScale="90000"/>
          </a:bodyPr>
          <a:lstStyle/>
          <a:p>
            <a:pPr algn="ctr"/>
            <a:br>
              <a:rPr lang="pl-PL" sz="2800" dirty="0">
                <a:latin typeface="Open Sans" panose="020B0606030504020204" pitchFamily="34" charset="0"/>
                <a:ea typeface="Open Sans" panose="020B0606030504020204" pitchFamily="34" charset="0"/>
                <a:cs typeface="Open Sans" panose="020B0606030504020204" pitchFamily="34" charset="0"/>
              </a:rPr>
            </a:br>
            <a:endParaRPr lang="pl-PL" dirty="0"/>
          </a:p>
        </p:txBody>
      </p:sp>
      <p:sp>
        <p:nvSpPr>
          <p:cNvPr id="3" name="Symbol zastępczy zawartości 2">
            <a:extLst>
              <a:ext uri="{FF2B5EF4-FFF2-40B4-BE49-F238E27FC236}">
                <a16:creationId xmlns:a16="http://schemas.microsoft.com/office/drawing/2014/main" id="{1BD09B0B-E88E-A4F2-FDE5-06A64F3F6473}"/>
              </a:ext>
            </a:extLst>
          </p:cNvPr>
          <p:cNvSpPr>
            <a:spLocks noGrp="1"/>
          </p:cNvSpPr>
          <p:nvPr>
            <p:ph idx="1"/>
          </p:nvPr>
        </p:nvSpPr>
        <p:spPr>
          <a:xfrm>
            <a:off x="316463" y="1613038"/>
            <a:ext cx="11981284" cy="5160995"/>
          </a:xfrm>
        </p:spPr>
        <p:txBody>
          <a:bodyPr>
            <a:normAutofit/>
          </a:bodyPr>
          <a:lstStyle/>
          <a:p>
            <a:pPr>
              <a:lnSpc>
                <a:spcPct val="114000"/>
              </a:lnSpc>
              <a:buFont typeface="Wingdings" panose="05000000000000000000" pitchFamily="2" charset="2"/>
              <a:buChar char="ü"/>
            </a:pPr>
            <a:r>
              <a:rPr lang="pl-PL" sz="1700" b="1" kern="100" dirty="0">
                <a:effectLst/>
                <a:latin typeface="Open Sans" panose="020B0606030504020204" pitchFamily="34" charset="0"/>
                <a:ea typeface="Open Sans" panose="020B0606030504020204" pitchFamily="34" charset="0"/>
                <a:cs typeface="Open Sans" panose="020B0606030504020204" pitchFamily="34" charset="0"/>
              </a:rPr>
              <a:t>Wnioski o pożyczkę mogą </a:t>
            </a:r>
            <a:r>
              <a:rPr lang="pl-PL" sz="1700" b="1" kern="100" dirty="0">
                <a:latin typeface="Open Sans" panose="020B0606030504020204" pitchFamily="34" charset="0"/>
                <a:ea typeface="Open Sans" panose="020B0606030504020204" pitchFamily="34" charset="0"/>
                <a:cs typeface="Open Sans" panose="020B0606030504020204" pitchFamily="34" charset="0"/>
              </a:rPr>
              <a:t>składać </a:t>
            </a:r>
            <a:r>
              <a:rPr lang="pl-PL" sz="17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mikro- i małe </a:t>
            </a:r>
            <a:r>
              <a:rPr lang="pl-PL" sz="1700" b="1" kern="100" dirty="0">
                <a:effectLst/>
                <a:latin typeface="Open Sans" panose="020B0606030504020204" pitchFamily="34" charset="0"/>
                <a:ea typeface="Open Sans" panose="020B0606030504020204" pitchFamily="34" charset="0"/>
                <a:cs typeface="Open Sans" panose="020B0606030504020204" pitchFamily="34" charset="0"/>
              </a:rPr>
              <a:t>przedsiębiorstwa.</a:t>
            </a:r>
            <a:br>
              <a:rPr lang="pl-PL" sz="1700" b="1" kern="100" dirty="0">
                <a:effectLst/>
                <a:latin typeface="Open Sans" panose="020B0606030504020204" pitchFamily="34" charset="0"/>
                <a:ea typeface="Open Sans" panose="020B0606030504020204" pitchFamily="34" charset="0"/>
                <a:cs typeface="Open Sans" panose="020B0606030504020204" pitchFamily="34" charset="0"/>
              </a:rPr>
            </a:br>
            <a:endParaRPr lang="pl-PL" sz="1700" b="1" kern="10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1" fontAlgn="auto" latinLnBrk="0" hangingPunct="1">
              <a:lnSpc>
                <a:spcPct val="114000"/>
              </a:lnSpc>
              <a:spcBef>
                <a:spcPts val="0"/>
              </a:spcBef>
              <a:spcAft>
                <a:spcPts val="0"/>
              </a:spcAft>
              <a:buClrTx/>
              <a:buSzTx/>
              <a:buFont typeface="Wingdings" panose="05000000000000000000" pitchFamily="2" charset="2"/>
              <a:buChar char="ü"/>
              <a:tabLst/>
              <a:defRPr/>
            </a:pPr>
            <a:r>
              <a:rPr kumimoji="0" lang="pl-PL" sz="1700" b="1" i="0" u="none" strike="noStrike" kern="1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Pożyczki mogą finansować inwestycje zlokalizowane na terenie </a:t>
            </a:r>
            <a:r>
              <a:rPr lang="pl-PL" sz="17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województwa dolnośląskiego.</a:t>
            </a:r>
            <a:br>
              <a:rPr lang="pl-PL" sz="17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br>
            <a:endParaRPr lang="pl-PL" sz="17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1" fontAlgn="auto" latinLnBrk="0" hangingPunct="1">
              <a:lnSpc>
                <a:spcPct val="114000"/>
              </a:lnSpc>
              <a:spcBef>
                <a:spcPts val="0"/>
              </a:spcBef>
              <a:spcAft>
                <a:spcPts val="0"/>
              </a:spcAft>
              <a:buClrTx/>
              <a:buSzTx/>
              <a:buFont typeface="Wingdings" panose="05000000000000000000" pitchFamily="2" charset="2"/>
              <a:buChar char="ü"/>
              <a:tabLst/>
              <a:defRPr/>
            </a:pPr>
            <a:r>
              <a:rPr lang="pl-PL" sz="17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Co można sfinansować?</a:t>
            </a:r>
          </a:p>
          <a:p>
            <a:pPr lvl="1">
              <a:lnSpc>
                <a:spcPct val="114000"/>
              </a:lnSpc>
              <a:buFont typeface="Wingdings" panose="05000000000000000000" pitchFamily="2" charset="2"/>
              <a:buChar char="ü"/>
            </a:pPr>
            <a:r>
              <a:rPr lang="pl-PL" sz="1700" b="1" dirty="0"/>
              <a:t>modernizację energetyczną budynków,</a:t>
            </a:r>
          </a:p>
          <a:p>
            <a:pPr lvl="1">
              <a:lnSpc>
                <a:spcPct val="114000"/>
              </a:lnSpc>
              <a:buFont typeface="Wingdings" panose="05000000000000000000" pitchFamily="2" charset="2"/>
              <a:buChar char="ü"/>
            </a:pPr>
            <a:r>
              <a:rPr lang="pl-PL" sz="1700" b="1" dirty="0"/>
              <a:t>modernizację instalacji grzewczych/chłodzących,</a:t>
            </a:r>
          </a:p>
          <a:p>
            <a:pPr lvl="1">
              <a:lnSpc>
                <a:spcPct val="114000"/>
              </a:lnSpc>
              <a:buFont typeface="Wingdings" panose="05000000000000000000" pitchFamily="2" charset="2"/>
              <a:buChar char="ü"/>
            </a:pPr>
            <a:r>
              <a:rPr lang="pl-PL" sz="1700" b="1" dirty="0"/>
              <a:t>wymianę lub modernizację nieefektywnych źródeł ciepła,</a:t>
            </a:r>
          </a:p>
          <a:p>
            <a:pPr lvl="1">
              <a:lnSpc>
                <a:spcPct val="114000"/>
              </a:lnSpc>
              <a:buFont typeface="Wingdings" panose="05000000000000000000" pitchFamily="2" charset="2"/>
              <a:buChar char="ü"/>
            </a:pPr>
            <a:r>
              <a:rPr lang="pl-PL" sz="1700" b="1" dirty="0"/>
              <a:t>zastosowanie energooszczędnych technologii produkcji,</a:t>
            </a:r>
          </a:p>
          <a:p>
            <a:pPr lvl="1">
              <a:lnSpc>
                <a:spcPct val="114000"/>
              </a:lnSpc>
              <a:buFont typeface="Wingdings" panose="05000000000000000000" pitchFamily="2" charset="2"/>
              <a:buChar char="ü"/>
            </a:pPr>
            <a:r>
              <a:rPr lang="pl-PL" sz="1700" b="1" dirty="0"/>
              <a:t>odzyskiwanie energii w procesie produkcyjnym (w tym wykorzystanie ciepła odpadowego),</a:t>
            </a:r>
          </a:p>
          <a:p>
            <a:pPr lvl="1">
              <a:lnSpc>
                <a:spcPct val="114000"/>
              </a:lnSpc>
              <a:buFont typeface="Wingdings" panose="05000000000000000000" pitchFamily="2" charset="2"/>
              <a:buChar char="ü"/>
            </a:pPr>
            <a:r>
              <a:rPr lang="pl-PL" sz="1700" b="1" dirty="0"/>
              <a:t>wymianę oświetlenia na energooszczędne,</a:t>
            </a:r>
          </a:p>
          <a:p>
            <a:pPr lvl="1">
              <a:lnSpc>
                <a:spcPct val="114000"/>
              </a:lnSpc>
              <a:buFont typeface="Wingdings" panose="05000000000000000000" pitchFamily="2" charset="2"/>
              <a:buChar char="ü"/>
            </a:pPr>
            <a:r>
              <a:rPr lang="pl-PL" sz="1700" b="1" dirty="0"/>
              <a:t>montaż instalacji OZE wraz z magazynem energii,</a:t>
            </a:r>
          </a:p>
          <a:p>
            <a:pPr lvl="1">
              <a:lnSpc>
                <a:spcPct val="114000"/>
              </a:lnSpc>
              <a:buFont typeface="Wingdings" panose="05000000000000000000" pitchFamily="2" charset="2"/>
              <a:buChar char="ü"/>
            </a:pPr>
            <a:r>
              <a:rPr lang="pl-PL" sz="1700" b="1" dirty="0"/>
              <a:t>rozwiązania na rzecz Gospodarki Obiegu Zamkniętego (GOZ), elektro mobilności, obiegu cyrkularnego, efektywnego wykorzystania zasobów wodnych.</a:t>
            </a:r>
            <a:endParaRPr lang="pl-PL" sz="1700" b="1" dirty="0">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14000"/>
              </a:lnSpc>
              <a:spcBef>
                <a:spcPts val="0"/>
              </a:spcBef>
              <a:spcAft>
                <a:spcPts val="0"/>
              </a:spcAft>
              <a:buClrTx/>
              <a:buSzTx/>
              <a:buFont typeface="Wingdings" panose="05000000000000000000" pitchFamily="2" charset="2"/>
              <a:buChar char="ü"/>
              <a:tabLst/>
              <a:defRPr/>
            </a:pPr>
            <a:endParaRPr kumimoji="0" lang="pl-PL" sz="1800" b="1" i="0" u="none" strike="noStrike" kern="1200" cap="none" spc="0" normalizeH="0" baseline="0" noProof="0" dirty="0">
              <a:ln>
                <a:noFill/>
              </a:ln>
              <a:solidFill>
                <a:srgbClr val="002073">
                  <a:lumMod val="60000"/>
                  <a:lumOff val="4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endParaRPr lang="pl-PL" dirty="0"/>
          </a:p>
        </p:txBody>
      </p:sp>
      <p:sp>
        <p:nvSpPr>
          <p:cNvPr id="4" name="Symbol zastępczy numeru slajdu 3">
            <a:extLst>
              <a:ext uri="{FF2B5EF4-FFF2-40B4-BE49-F238E27FC236}">
                <a16:creationId xmlns:a16="http://schemas.microsoft.com/office/drawing/2014/main" id="{A9FDA7C2-A0D0-5323-B5AB-37142513337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0183B-A19B-450E-9615-6C83693937D9}" type="slidenum">
              <a:rPr kumimoji="0" lang="pl-PL" sz="907" b="0" i="0" u="none" strike="noStrike" kern="1200" cap="none" spc="0" normalizeH="0" baseline="0" noProof="0" smtClean="0">
                <a:ln>
                  <a:noFill/>
                </a:ln>
                <a:solidFill>
                  <a:srgbClr val="002073"/>
                </a:solidFill>
                <a:effectLst/>
                <a:uLnTx/>
                <a:uFillTx/>
                <a:latin typeface="Open Sans" pitchFamily="2" charset="0"/>
                <a:ea typeface="Open Sans" pitchFamily="2" charset="0"/>
                <a:cs typeface="Open San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pl-PL" sz="907" b="0" i="0" u="none" strike="noStrike" kern="1200" cap="none" spc="0" normalizeH="0" baseline="0" noProof="0">
              <a:ln>
                <a:noFill/>
              </a:ln>
              <a:solidFill>
                <a:srgbClr val="002073"/>
              </a:solidFill>
              <a:effectLst/>
              <a:uLnTx/>
              <a:uFillTx/>
              <a:latin typeface="Open Sans" pitchFamily="2" charset="0"/>
              <a:ea typeface="Open Sans" pitchFamily="2" charset="0"/>
              <a:cs typeface="Open Sans" pitchFamily="2" charset="0"/>
            </a:endParaRPr>
          </a:p>
        </p:txBody>
      </p:sp>
      <p:sp>
        <p:nvSpPr>
          <p:cNvPr id="5" name="Tytuł 1">
            <a:extLst>
              <a:ext uri="{FF2B5EF4-FFF2-40B4-BE49-F238E27FC236}">
                <a16:creationId xmlns:a16="http://schemas.microsoft.com/office/drawing/2014/main" id="{9B257B46-2BD2-6674-9EFF-62DA73CCB30F}"/>
              </a:ext>
            </a:extLst>
          </p:cNvPr>
          <p:cNvSpPr txBox="1">
            <a:spLocks/>
          </p:cNvSpPr>
          <p:nvPr/>
        </p:nvSpPr>
        <p:spPr>
          <a:xfrm>
            <a:off x="1" y="458588"/>
            <a:ext cx="12192000" cy="1529071"/>
          </a:xfrm>
          <a:prstGeom prst="rect">
            <a:avLst/>
          </a:prstGeom>
        </p:spPr>
        <p:txBody>
          <a:bodyPr vert="horz" lIns="0" tIns="0" rIns="0" bIns="0" rtlCol="0" anchor="t" anchorCtr="0">
            <a:norm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marL="0" marR="0" lvl="0" indent="0" algn="ctr" defTabSz="914382" rtl="0" eaLnBrk="1" fontAlgn="auto" latinLnBrk="0" hangingPunct="1">
              <a:lnSpc>
                <a:spcPts val="3265"/>
              </a:lnSpc>
              <a:spcBef>
                <a:spcPct val="0"/>
              </a:spcBef>
              <a:spcAft>
                <a:spcPts val="0"/>
              </a:spcAft>
              <a:buClrTx/>
              <a:buSzTx/>
              <a:buFontTx/>
              <a:buNone/>
              <a:tabLst/>
              <a:defRPr/>
            </a:pPr>
            <a:r>
              <a:rPr kumimoji="0" lang="pl-PL" sz="26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Ekopożyczka dla przedsiębiorstw</a:t>
            </a:r>
            <a:br>
              <a:rPr kumimoji="0" lang="pl-PL" sz="31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br>
            <a:r>
              <a:rPr lang="pl-PL" sz="2000"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Kto może ubiegać się o wsparcie i co może sfinansować?</a:t>
            </a:r>
            <a:br>
              <a:rPr lang="pl-PL" sz="2000"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br>
            <a:endParaRPr lang="pl-PL" sz="2000" kern="0"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91760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73C2D-778A-AA3B-1600-D260A0CED6D1}"/>
            </a:ext>
          </a:extLst>
        </p:cNvPr>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9E8EAAC-7BFE-D7BF-96EE-09212D5D35CF}"/>
              </a:ext>
            </a:extLst>
          </p:cNvPr>
          <p:cNvSpPr>
            <a:spLocks noGrp="1"/>
          </p:cNvSpPr>
          <p:nvPr>
            <p:ph idx="1"/>
          </p:nvPr>
        </p:nvSpPr>
        <p:spPr>
          <a:xfrm>
            <a:off x="681712" y="1618095"/>
            <a:ext cx="10339630" cy="3935992"/>
          </a:xfrm>
        </p:spPr>
        <p:txBody>
          <a:bodyPr>
            <a:noAutofit/>
          </a:bodyPr>
          <a:lstStyle/>
          <a:p>
            <a:pPr algn="l">
              <a:lnSpc>
                <a:spcPct val="114000"/>
              </a:lnSpc>
            </a:pPr>
            <a:r>
              <a:rPr lang="pl-PL" sz="1800" b="1" i="0" u="none" strike="noStrike" baseline="0" dirty="0">
                <a:latin typeface="Open Sans" panose="020B0606030504020204" pitchFamily="34" charset="0"/>
                <a:ea typeface="Open Sans" panose="020B0606030504020204" pitchFamily="34" charset="0"/>
                <a:cs typeface="Open Sans" panose="020B0606030504020204" pitchFamily="34" charset="0"/>
              </a:rPr>
              <a:t>Audyt składan</a:t>
            </a:r>
            <a:r>
              <a:rPr lang="pl-PL" sz="1800" b="1" dirty="0">
                <a:latin typeface="Open Sans" panose="020B0606030504020204" pitchFamily="34" charset="0"/>
                <a:ea typeface="Open Sans" panose="020B0606030504020204" pitchFamily="34" charset="0"/>
                <a:cs typeface="Open Sans" panose="020B0606030504020204" pitchFamily="34" charset="0"/>
              </a:rPr>
              <a:t>y</a:t>
            </a:r>
            <a:r>
              <a:rPr lang="pl-PL" sz="1800" b="1" i="0" u="none" strike="noStrike" baseline="0" dirty="0">
                <a:latin typeface="Open Sans" panose="020B0606030504020204" pitchFamily="34" charset="0"/>
                <a:ea typeface="Open Sans" panose="020B0606030504020204" pitchFamily="34" charset="0"/>
                <a:cs typeface="Open Sans" panose="020B0606030504020204" pitchFamily="34" charset="0"/>
              </a:rPr>
              <a:t> wraz z Wnioskiem powinien jednoznacznie wskazywać na Typ Inwestycji Końcowej </a:t>
            </a:r>
            <a:r>
              <a:rPr lang="pl-PL" sz="1800" b="1" dirty="0">
                <a:effectLst/>
                <a:latin typeface="Open Sans" panose="020B0606030504020204" pitchFamily="34" charset="0"/>
                <a:ea typeface="Open Sans" panose="020B0606030504020204" pitchFamily="34" charset="0"/>
                <a:cs typeface="Open Sans" panose="020B0606030504020204" pitchFamily="34" charset="0"/>
              </a:rPr>
              <a:t>będący przedmiotem finansowania.</a:t>
            </a:r>
          </a:p>
          <a:p>
            <a:pPr>
              <a:lnSpc>
                <a:spcPct val="114000"/>
              </a:lnSpc>
            </a:pPr>
            <a:r>
              <a:rPr lang="pl-PL" sz="1800" b="1" dirty="0"/>
              <a:t>Audyt efektywności energetycznej jest to opracowanie zawierające ocenę stanu technicznego głównie pod względem energetycznym) obiektu, urządzenia technicznego lub instalacji, które wskazuje przedsięwzięcia służące poprawie efektywności energetycznej (obiektu, urządzenia technicznego lub instalacji) oraz zawiera ocenę efektywności ekonomicznej a także oszczędności energetyczne możliwe do osiągnięcia w wyniku realizacji tych przedsięwzięć modernizacyjnych.</a:t>
            </a:r>
            <a:r>
              <a:rPr lang="pl-PL" sz="1800" b="1" dirty="0">
                <a:latin typeface="Open Sans" panose="020B0606030504020204" pitchFamily="34" charset="0"/>
                <a:ea typeface="Open Sans" panose="020B0606030504020204" pitchFamily="34" charset="0"/>
                <a:cs typeface="Open Sans" panose="020B0606030504020204" pitchFamily="34" charset="0"/>
              </a:rPr>
              <a:t> </a:t>
            </a:r>
          </a:p>
          <a:p>
            <a:pPr>
              <a:lnSpc>
                <a:spcPct val="114000"/>
              </a:lnSpc>
            </a:pPr>
            <a:r>
              <a:rPr lang="pl-PL" sz="1800" b="1" dirty="0">
                <a:latin typeface="Open Sans" panose="020B0606030504020204" pitchFamily="34" charset="0"/>
                <a:ea typeface="Open Sans" panose="020B0606030504020204" pitchFamily="34" charset="0"/>
                <a:cs typeface="Open Sans" panose="020B0606030504020204" pitchFamily="34" charset="0"/>
              </a:rPr>
              <a:t>Audyt wraz z pozostałymi dokumentami (szczegóły w Przewodniku poniżej) jest weryfikowany przez Partnera Finansującego, a w kolejnym etapie przez Weryfikatora BGK. </a:t>
            </a:r>
          </a:p>
          <a:p>
            <a:pPr>
              <a:lnSpc>
                <a:spcPct val="114000"/>
              </a:lnSpc>
            </a:pPr>
            <a:r>
              <a:rPr lang="pl-PL" sz="1800" b="1" dirty="0">
                <a:latin typeface="Open Sans" panose="020B0606030504020204" pitchFamily="34" charset="0"/>
                <a:ea typeface="Open Sans" panose="020B0606030504020204" pitchFamily="34" charset="0"/>
                <a:cs typeface="Open Sans" panose="020B0606030504020204" pitchFamily="34" charset="0"/>
              </a:rPr>
              <a:t>Przewodnik dotyczący sporządzania audytów można znaleźć na stronie: </a:t>
            </a:r>
            <a:r>
              <a:rPr lang="pl-PL" sz="1800" dirty="0">
                <a:latin typeface="Open Sans" panose="020B0606030504020204" pitchFamily="34" charset="0"/>
                <a:ea typeface="Open Sans" panose="020B0606030504020204" pitchFamily="34" charset="0"/>
                <a:cs typeface="Open Sans" panose="020B0606030504020204" pitchFamily="34" charset="0"/>
                <a:hlinkClick r:id="rId2"/>
              </a:rPr>
              <a:t>https://www.bgk.pl/programy-i-fundusze/fundusze/fundusze-europejskie/projekty/fundusze-europejskie-dla-regionow-2021-2027/dokumenty-do-pobrania/</a:t>
            </a:r>
            <a:r>
              <a:rPr lang="pl-PL" sz="1800" dirty="0">
                <a:latin typeface="Open Sans" panose="020B0606030504020204" pitchFamily="34" charset="0"/>
                <a:ea typeface="Open Sans" panose="020B0606030504020204" pitchFamily="34" charset="0"/>
                <a:cs typeface="Open Sans" panose="020B0606030504020204" pitchFamily="34" charset="0"/>
              </a:rPr>
              <a:t> </a:t>
            </a:r>
          </a:p>
        </p:txBody>
      </p:sp>
      <p:sp>
        <p:nvSpPr>
          <p:cNvPr id="4" name="Symbol zastępczy numeru slajdu 3">
            <a:extLst>
              <a:ext uri="{FF2B5EF4-FFF2-40B4-BE49-F238E27FC236}">
                <a16:creationId xmlns:a16="http://schemas.microsoft.com/office/drawing/2014/main" id="{FCD4E4FC-89E3-1CBE-9A3B-0893A71A442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0183B-A19B-450E-9615-6C83693937D9}" type="slidenum">
              <a:rPr kumimoji="0" lang="pl-PL" sz="907" b="0" i="0" u="none" strike="noStrike" kern="1200" cap="none" spc="0" normalizeH="0" baseline="0" noProof="0" smtClean="0">
                <a:ln>
                  <a:noFill/>
                </a:ln>
                <a:solidFill>
                  <a:srgbClr val="002073"/>
                </a:solidFill>
                <a:effectLst/>
                <a:uLnTx/>
                <a:uFillTx/>
                <a:latin typeface="Open Sans" pitchFamily="2" charset="0"/>
                <a:ea typeface="Open Sans" pitchFamily="2" charset="0"/>
                <a:cs typeface="Open San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pl-PL" sz="907" b="0" i="0" u="none" strike="noStrike" kern="1200" cap="none" spc="0" normalizeH="0" baseline="0" noProof="0">
              <a:ln>
                <a:noFill/>
              </a:ln>
              <a:solidFill>
                <a:srgbClr val="002073"/>
              </a:solidFill>
              <a:effectLst/>
              <a:uLnTx/>
              <a:uFillTx/>
              <a:latin typeface="Open Sans" pitchFamily="2" charset="0"/>
              <a:ea typeface="Open Sans" pitchFamily="2" charset="0"/>
              <a:cs typeface="Open Sans" pitchFamily="2" charset="0"/>
            </a:endParaRPr>
          </a:p>
        </p:txBody>
      </p:sp>
      <p:sp>
        <p:nvSpPr>
          <p:cNvPr id="5" name="Tytuł 1">
            <a:extLst>
              <a:ext uri="{FF2B5EF4-FFF2-40B4-BE49-F238E27FC236}">
                <a16:creationId xmlns:a16="http://schemas.microsoft.com/office/drawing/2014/main" id="{62C5D318-BC23-96D4-C85D-B39C7A945DDD}"/>
              </a:ext>
            </a:extLst>
          </p:cNvPr>
          <p:cNvSpPr txBox="1">
            <a:spLocks/>
          </p:cNvSpPr>
          <p:nvPr/>
        </p:nvSpPr>
        <p:spPr>
          <a:xfrm>
            <a:off x="0" y="622779"/>
            <a:ext cx="12192000" cy="1084778"/>
          </a:xfrm>
          <a:prstGeom prst="rect">
            <a:avLst/>
          </a:prstGeom>
        </p:spPr>
        <p:txBody>
          <a:bodyPr vert="horz" lIns="0" tIns="0" rIns="0" bIns="0" rtlCol="0" anchor="t" anchorCtr="0">
            <a:norm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marL="0" marR="0" lvl="0" indent="0" algn="ctr" defTabSz="914382" rtl="0" eaLnBrk="1" fontAlgn="auto" latinLnBrk="0" hangingPunct="1">
              <a:lnSpc>
                <a:spcPts val="3265"/>
              </a:lnSpc>
              <a:spcBef>
                <a:spcPct val="0"/>
              </a:spcBef>
              <a:spcAft>
                <a:spcPts val="0"/>
              </a:spcAft>
              <a:buClrTx/>
              <a:buSzTx/>
              <a:buFontTx/>
              <a:buNone/>
              <a:tabLst/>
              <a:defRPr/>
            </a:pPr>
            <a:r>
              <a:rPr kumimoji="0" lang="pl-PL" sz="2600" b="1"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Ekopożyczka dla przedsiębiorstw</a:t>
            </a:r>
          </a:p>
          <a:p>
            <a:pPr marL="0" marR="0" lvl="0" indent="0" algn="ctr" defTabSz="914382" rtl="0" eaLnBrk="1" fontAlgn="auto" latinLnBrk="0" hangingPunct="1">
              <a:lnSpc>
                <a:spcPts val="3265"/>
              </a:lnSpc>
              <a:spcBef>
                <a:spcPct val="0"/>
              </a:spcBef>
              <a:spcAft>
                <a:spcPts val="0"/>
              </a:spcAft>
              <a:buClrTx/>
              <a:buSzTx/>
              <a:buFontTx/>
              <a:buNone/>
              <a:tabLst/>
              <a:defRPr/>
            </a:pPr>
            <a:r>
              <a:rPr lang="pl-PL" sz="2000"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Audyt </a:t>
            </a:r>
          </a:p>
        </p:txBody>
      </p:sp>
      <p:pic>
        <p:nvPicPr>
          <p:cNvPr id="2" name="Grafika 1" descr="Badanie z wypełnieniem pełnym">
            <a:extLst>
              <a:ext uri="{FF2B5EF4-FFF2-40B4-BE49-F238E27FC236}">
                <a16:creationId xmlns:a16="http://schemas.microsoft.com/office/drawing/2014/main" id="{F2E46623-0FD1-FB50-E472-BBB1C53BED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31448" y="508899"/>
            <a:ext cx="1494494" cy="1494494"/>
          </a:xfrm>
          <a:prstGeom prst="rect">
            <a:avLst/>
          </a:prstGeom>
        </p:spPr>
      </p:pic>
    </p:spTree>
    <p:extLst>
      <p:ext uri="{BB962C8B-B14F-4D97-AF65-F5344CB8AC3E}">
        <p14:creationId xmlns:p14="http://schemas.microsoft.com/office/powerpoint/2010/main" val="3291701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Obraz zawierający tekst, Czcionka, logo, Grafika&#10;&#10;Zawartość wygenerowana przez AI może być niepoprawna.">
            <a:extLst>
              <a:ext uri="{FF2B5EF4-FFF2-40B4-BE49-F238E27FC236}">
                <a16:creationId xmlns:a16="http://schemas.microsoft.com/office/drawing/2014/main" id="{B4C43F63-2A07-582B-A2B9-7F69BD607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9396" y="3960134"/>
            <a:ext cx="1417436" cy="1061709"/>
          </a:xfrm>
          <a:prstGeom prst="rect">
            <a:avLst/>
          </a:prstGeom>
        </p:spPr>
      </p:pic>
      <p:pic>
        <p:nvPicPr>
          <p:cNvPr id="43" name="Obraz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1368" y="151927"/>
            <a:ext cx="3460033" cy="1127856"/>
          </a:xfrm>
          <a:prstGeom prst="rect">
            <a:avLst/>
          </a:prstGeom>
        </p:spPr>
      </p:pic>
      <p:cxnSp>
        <p:nvCxnSpPr>
          <p:cNvPr id="44" name="Łącznik prosty ze strzałką 43"/>
          <p:cNvCxnSpPr/>
          <p:nvPr/>
        </p:nvCxnSpPr>
        <p:spPr>
          <a:xfrm>
            <a:off x="8786169" y="1315014"/>
            <a:ext cx="0" cy="299396"/>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45" name="Łącznik prosty ze strzałką 44"/>
          <p:cNvCxnSpPr/>
          <p:nvPr/>
        </p:nvCxnSpPr>
        <p:spPr>
          <a:xfrm>
            <a:off x="8781530" y="2526975"/>
            <a:ext cx="4639" cy="296650"/>
          </a:xfrm>
          <a:prstGeom prst="straightConnector1">
            <a:avLst/>
          </a:prstGeom>
          <a:ln>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7" name="Łącznik prosty ze strzałką 46"/>
          <p:cNvCxnSpPr>
            <a:cxnSpLocks/>
          </p:cNvCxnSpPr>
          <p:nvPr/>
        </p:nvCxnSpPr>
        <p:spPr>
          <a:xfrm>
            <a:off x="8804453" y="5553350"/>
            <a:ext cx="0" cy="321638"/>
          </a:xfrm>
          <a:prstGeom prst="straightConnector1">
            <a:avLst/>
          </a:prstGeom>
          <a:ln>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66" name="Grupa 65"/>
          <p:cNvGrpSpPr/>
          <p:nvPr/>
        </p:nvGrpSpPr>
        <p:grpSpPr>
          <a:xfrm>
            <a:off x="4140321" y="5790739"/>
            <a:ext cx="828248" cy="495775"/>
            <a:chOff x="8916989" y="3643514"/>
            <a:chExt cx="485586" cy="327546"/>
          </a:xfrm>
        </p:grpSpPr>
        <p:sp>
          <p:nvSpPr>
            <p:cNvPr id="67" name="Freeform 8809"/>
            <p:cNvSpPr>
              <a:spLocks noEditPoints="1"/>
            </p:cNvSpPr>
            <p:nvPr/>
          </p:nvSpPr>
          <p:spPr bwMode="auto">
            <a:xfrm>
              <a:off x="8979223" y="3643514"/>
              <a:ext cx="69603" cy="69603"/>
            </a:xfrm>
            <a:custGeom>
              <a:avLst/>
              <a:gdLst>
                <a:gd name="T0" fmla="*/ 85 w 170"/>
                <a:gd name="T1" fmla="*/ 170 h 170"/>
                <a:gd name="T2" fmla="*/ 112 w 170"/>
                <a:gd name="T3" fmla="*/ 166 h 170"/>
                <a:gd name="T4" fmla="*/ 134 w 170"/>
                <a:gd name="T5" fmla="*/ 153 h 170"/>
                <a:gd name="T6" fmla="*/ 153 w 170"/>
                <a:gd name="T7" fmla="*/ 135 h 170"/>
                <a:gd name="T8" fmla="*/ 166 w 170"/>
                <a:gd name="T9" fmla="*/ 113 h 170"/>
                <a:gd name="T10" fmla="*/ 170 w 170"/>
                <a:gd name="T11" fmla="*/ 85 h 170"/>
                <a:gd name="T12" fmla="*/ 166 w 170"/>
                <a:gd name="T13" fmla="*/ 59 h 170"/>
                <a:gd name="T14" fmla="*/ 153 w 170"/>
                <a:gd name="T15" fmla="*/ 35 h 170"/>
                <a:gd name="T16" fmla="*/ 134 w 170"/>
                <a:gd name="T17" fmla="*/ 17 h 170"/>
                <a:gd name="T18" fmla="*/ 112 w 170"/>
                <a:gd name="T19" fmla="*/ 4 h 170"/>
                <a:gd name="T20" fmla="*/ 85 w 170"/>
                <a:gd name="T21" fmla="*/ 0 h 170"/>
                <a:gd name="T22" fmla="*/ 57 w 170"/>
                <a:gd name="T23" fmla="*/ 4 h 170"/>
                <a:gd name="T24" fmla="*/ 35 w 170"/>
                <a:gd name="T25" fmla="*/ 17 h 170"/>
                <a:gd name="T26" fmla="*/ 16 w 170"/>
                <a:gd name="T27" fmla="*/ 35 h 170"/>
                <a:gd name="T28" fmla="*/ 4 w 170"/>
                <a:gd name="T29" fmla="*/ 59 h 170"/>
                <a:gd name="T30" fmla="*/ 0 w 170"/>
                <a:gd name="T31" fmla="*/ 85 h 170"/>
                <a:gd name="T32" fmla="*/ 4 w 170"/>
                <a:gd name="T33" fmla="*/ 113 h 170"/>
                <a:gd name="T34" fmla="*/ 16 w 170"/>
                <a:gd name="T35" fmla="*/ 135 h 170"/>
                <a:gd name="T36" fmla="*/ 35 w 170"/>
                <a:gd name="T37" fmla="*/ 153 h 170"/>
                <a:gd name="T38" fmla="*/ 57 w 170"/>
                <a:gd name="T39" fmla="*/ 166 h 170"/>
                <a:gd name="T40" fmla="*/ 85 w 170"/>
                <a:gd name="T41" fmla="*/ 170 h 170"/>
                <a:gd name="T42" fmla="*/ 85 w 170"/>
                <a:gd name="T43" fmla="*/ 32 h 170"/>
                <a:gd name="T44" fmla="*/ 105 w 170"/>
                <a:gd name="T45" fmla="*/ 37 h 170"/>
                <a:gd name="T46" fmla="*/ 122 w 170"/>
                <a:gd name="T47" fmla="*/ 48 h 170"/>
                <a:gd name="T48" fmla="*/ 134 w 170"/>
                <a:gd name="T49" fmla="*/ 65 h 170"/>
                <a:gd name="T50" fmla="*/ 138 w 170"/>
                <a:gd name="T51" fmla="*/ 85 h 170"/>
                <a:gd name="T52" fmla="*/ 134 w 170"/>
                <a:gd name="T53" fmla="*/ 106 h 170"/>
                <a:gd name="T54" fmla="*/ 122 w 170"/>
                <a:gd name="T55" fmla="*/ 124 h 170"/>
                <a:gd name="T56" fmla="*/ 105 w 170"/>
                <a:gd name="T57" fmla="*/ 135 h 170"/>
                <a:gd name="T58" fmla="*/ 85 w 170"/>
                <a:gd name="T59" fmla="*/ 139 h 170"/>
                <a:gd name="T60" fmla="*/ 64 w 170"/>
                <a:gd name="T61" fmla="*/ 135 h 170"/>
                <a:gd name="T62" fmla="*/ 48 w 170"/>
                <a:gd name="T63" fmla="*/ 124 h 170"/>
                <a:gd name="T64" fmla="*/ 35 w 170"/>
                <a:gd name="T65" fmla="*/ 106 h 170"/>
                <a:gd name="T66" fmla="*/ 31 w 170"/>
                <a:gd name="T67" fmla="*/ 85 h 170"/>
                <a:gd name="T68" fmla="*/ 35 w 170"/>
                <a:gd name="T69" fmla="*/ 65 h 170"/>
                <a:gd name="T70" fmla="*/ 48 w 170"/>
                <a:gd name="T71" fmla="*/ 48 h 170"/>
                <a:gd name="T72" fmla="*/ 64 w 170"/>
                <a:gd name="T73" fmla="*/ 37 h 170"/>
                <a:gd name="T74" fmla="*/ 85 w 170"/>
                <a:gd name="T75" fmla="*/ 3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170">
                  <a:moveTo>
                    <a:pt x="85" y="170"/>
                  </a:moveTo>
                  <a:lnTo>
                    <a:pt x="112" y="166"/>
                  </a:lnTo>
                  <a:lnTo>
                    <a:pt x="134" y="153"/>
                  </a:lnTo>
                  <a:lnTo>
                    <a:pt x="153" y="135"/>
                  </a:lnTo>
                  <a:lnTo>
                    <a:pt x="166" y="113"/>
                  </a:lnTo>
                  <a:lnTo>
                    <a:pt x="170" y="85"/>
                  </a:lnTo>
                  <a:lnTo>
                    <a:pt x="166" y="59"/>
                  </a:lnTo>
                  <a:lnTo>
                    <a:pt x="153" y="35"/>
                  </a:lnTo>
                  <a:lnTo>
                    <a:pt x="134" y="17"/>
                  </a:lnTo>
                  <a:lnTo>
                    <a:pt x="112" y="4"/>
                  </a:lnTo>
                  <a:lnTo>
                    <a:pt x="85" y="0"/>
                  </a:lnTo>
                  <a:lnTo>
                    <a:pt x="57" y="4"/>
                  </a:lnTo>
                  <a:lnTo>
                    <a:pt x="35" y="17"/>
                  </a:lnTo>
                  <a:lnTo>
                    <a:pt x="16" y="35"/>
                  </a:lnTo>
                  <a:lnTo>
                    <a:pt x="4" y="59"/>
                  </a:lnTo>
                  <a:lnTo>
                    <a:pt x="0" y="85"/>
                  </a:lnTo>
                  <a:lnTo>
                    <a:pt x="4" y="113"/>
                  </a:lnTo>
                  <a:lnTo>
                    <a:pt x="16" y="135"/>
                  </a:lnTo>
                  <a:lnTo>
                    <a:pt x="35" y="153"/>
                  </a:lnTo>
                  <a:lnTo>
                    <a:pt x="57" y="166"/>
                  </a:lnTo>
                  <a:lnTo>
                    <a:pt x="85" y="170"/>
                  </a:lnTo>
                  <a:close/>
                  <a:moveTo>
                    <a:pt x="85" y="32"/>
                  </a:moveTo>
                  <a:lnTo>
                    <a:pt x="105" y="37"/>
                  </a:lnTo>
                  <a:lnTo>
                    <a:pt x="122" y="48"/>
                  </a:lnTo>
                  <a:lnTo>
                    <a:pt x="134" y="65"/>
                  </a:lnTo>
                  <a:lnTo>
                    <a:pt x="138" y="85"/>
                  </a:lnTo>
                  <a:lnTo>
                    <a:pt x="134" y="106"/>
                  </a:lnTo>
                  <a:lnTo>
                    <a:pt x="122" y="124"/>
                  </a:lnTo>
                  <a:lnTo>
                    <a:pt x="105" y="135"/>
                  </a:lnTo>
                  <a:lnTo>
                    <a:pt x="85" y="139"/>
                  </a:lnTo>
                  <a:lnTo>
                    <a:pt x="64" y="135"/>
                  </a:lnTo>
                  <a:lnTo>
                    <a:pt x="48" y="124"/>
                  </a:lnTo>
                  <a:lnTo>
                    <a:pt x="35" y="106"/>
                  </a:lnTo>
                  <a:lnTo>
                    <a:pt x="31" y="85"/>
                  </a:lnTo>
                  <a:lnTo>
                    <a:pt x="35" y="65"/>
                  </a:lnTo>
                  <a:lnTo>
                    <a:pt x="48" y="48"/>
                  </a:lnTo>
                  <a:lnTo>
                    <a:pt x="64" y="37"/>
                  </a:lnTo>
                  <a:lnTo>
                    <a:pt x="85" y="32"/>
                  </a:lnTo>
                  <a:close/>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45715" tIns="22857" rIns="45715"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8" name="Freeform 8810"/>
            <p:cNvSpPr>
              <a:spLocks noEditPoints="1"/>
            </p:cNvSpPr>
            <p:nvPr/>
          </p:nvSpPr>
          <p:spPr bwMode="auto">
            <a:xfrm>
              <a:off x="8916989" y="3709842"/>
              <a:ext cx="193252" cy="261218"/>
            </a:xfrm>
            <a:custGeom>
              <a:avLst/>
              <a:gdLst>
                <a:gd name="T0" fmla="*/ 321 w 472"/>
                <a:gd name="T1" fmla="*/ 5 h 638"/>
                <a:gd name="T2" fmla="*/ 287 w 472"/>
                <a:gd name="T3" fmla="*/ 3 h 638"/>
                <a:gd name="T4" fmla="*/ 188 w 472"/>
                <a:gd name="T5" fmla="*/ 7 h 638"/>
                <a:gd name="T6" fmla="*/ 175 w 472"/>
                <a:gd name="T7" fmla="*/ 0 h 638"/>
                <a:gd name="T8" fmla="*/ 114 w 472"/>
                <a:gd name="T9" fmla="*/ 35 h 638"/>
                <a:gd name="T10" fmla="*/ 2 w 472"/>
                <a:gd name="T11" fmla="*/ 258 h 638"/>
                <a:gd name="T12" fmla="*/ 16 w 472"/>
                <a:gd name="T13" fmla="*/ 280 h 638"/>
                <a:gd name="T14" fmla="*/ 38 w 472"/>
                <a:gd name="T15" fmla="*/ 291 h 638"/>
                <a:gd name="T16" fmla="*/ 77 w 472"/>
                <a:gd name="T17" fmla="*/ 282 h 638"/>
                <a:gd name="T18" fmla="*/ 127 w 472"/>
                <a:gd name="T19" fmla="*/ 592 h 638"/>
                <a:gd name="T20" fmla="*/ 156 w 472"/>
                <a:gd name="T21" fmla="*/ 634 h 638"/>
                <a:gd name="T22" fmla="*/ 206 w 472"/>
                <a:gd name="T23" fmla="*/ 627 h 638"/>
                <a:gd name="T24" fmla="*/ 236 w 472"/>
                <a:gd name="T25" fmla="*/ 424 h 638"/>
                <a:gd name="T26" fmla="*/ 265 w 472"/>
                <a:gd name="T27" fmla="*/ 627 h 638"/>
                <a:gd name="T28" fmla="*/ 315 w 472"/>
                <a:gd name="T29" fmla="*/ 634 h 638"/>
                <a:gd name="T30" fmla="*/ 344 w 472"/>
                <a:gd name="T31" fmla="*/ 592 h 638"/>
                <a:gd name="T32" fmla="*/ 394 w 472"/>
                <a:gd name="T33" fmla="*/ 282 h 638"/>
                <a:gd name="T34" fmla="*/ 433 w 472"/>
                <a:gd name="T35" fmla="*/ 291 h 638"/>
                <a:gd name="T36" fmla="*/ 455 w 472"/>
                <a:gd name="T37" fmla="*/ 280 h 638"/>
                <a:gd name="T38" fmla="*/ 470 w 472"/>
                <a:gd name="T39" fmla="*/ 258 h 638"/>
                <a:gd name="T40" fmla="*/ 357 w 472"/>
                <a:gd name="T41" fmla="*/ 35 h 638"/>
                <a:gd name="T42" fmla="*/ 433 w 472"/>
                <a:gd name="T43" fmla="*/ 258 h 638"/>
                <a:gd name="T44" fmla="*/ 416 w 472"/>
                <a:gd name="T45" fmla="*/ 258 h 638"/>
                <a:gd name="T46" fmla="*/ 339 w 472"/>
                <a:gd name="T47" fmla="*/ 127 h 638"/>
                <a:gd name="T48" fmla="*/ 324 w 472"/>
                <a:gd name="T49" fmla="*/ 123 h 638"/>
                <a:gd name="T50" fmla="*/ 313 w 472"/>
                <a:gd name="T51" fmla="*/ 134 h 638"/>
                <a:gd name="T52" fmla="*/ 311 w 472"/>
                <a:gd name="T53" fmla="*/ 597 h 638"/>
                <a:gd name="T54" fmla="*/ 297 w 472"/>
                <a:gd name="T55" fmla="*/ 606 h 638"/>
                <a:gd name="T56" fmla="*/ 284 w 472"/>
                <a:gd name="T57" fmla="*/ 597 h 638"/>
                <a:gd name="T58" fmla="*/ 260 w 472"/>
                <a:gd name="T59" fmla="*/ 326 h 638"/>
                <a:gd name="T60" fmla="*/ 254 w 472"/>
                <a:gd name="T61" fmla="*/ 311 h 638"/>
                <a:gd name="T62" fmla="*/ 236 w 472"/>
                <a:gd name="T63" fmla="*/ 304 h 638"/>
                <a:gd name="T64" fmla="*/ 217 w 472"/>
                <a:gd name="T65" fmla="*/ 311 h 638"/>
                <a:gd name="T66" fmla="*/ 190 w 472"/>
                <a:gd name="T67" fmla="*/ 593 h 638"/>
                <a:gd name="T68" fmla="*/ 180 w 472"/>
                <a:gd name="T69" fmla="*/ 604 h 638"/>
                <a:gd name="T70" fmla="*/ 164 w 472"/>
                <a:gd name="T71" fmla="*/ 601 h 638"/>
                <a:gd name="T72" fmla="*/ 160 w 472"/>
                <a:gd name="T73" fmla="*/ 140 h 638"/>
                <a:gd name="T74" fmla="*/ 153 w 472"/>
                <a:gd name="T75" fmla="*/ 127 h 638"/>
                <a:gd name="T76" fmla="*/ 138 w 472"/>
                <a:gd name="T77" fmla="*/ 125 h 638"/>
                <a:gd name="T78" fmla="*/ 59 w 472"/>
                <a:gd name="T79" fmla="*/ 252 h 638"/>
                <a:gd name="T80" fmla="*/ 44 w 472"/>
                <a:gd name="T81" fmla="*/ 260 h 638"/>
                <a:gd name="T82" fmla="*/ 33 w 472"/>
                <a:gd name="T83" fmla="*/ 250 h 638"/>
                <a:gd name="T84" fmla="*/ 142 w 472"/>
                <a:gd name="T85" fmla="*/ 51 h 638"/>
                <a:gd name="T86" fmla="*/ 158 w 472"/>
                <a:gd name="T87" fmla="*/ 37 h 638"/>
                <a:gd name="T88" fmla="*/ 226 w 472"/>
                <a:gd name="T89" fmla="*/ 127 h 638"/>
                <a:gd name="T90" fmla="*/ 241 w 472"/>
                <a:gd name="T91" fmla="*/ 129 h 638"/>
                <a:gd name="T92" fmla="*/ 306 w 472"/>
                <a:gd name="T93" fmla="*/ 33 h 638"/>
                <a:gd name="T94" fmla="*/ 324 w 472"/>
                <a:gd name="T95" fmla="*/ 44 h 638"/>
                <a:gd name="T96" fmla="*/ 439 w 472"/>
                <a:gd name="T97" fmla="*/ 24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2" h="638">
                  <a:moveTo>
                    <a:pt x="357" y="35"/>
                  </a:moveTo>
                  <a:lnTo>
                    <a:pt x="341" y="16"/>
                  </a:lnTo>
                  <a:lnTo>
                    <a:pt x="321" y="5"/>
                  </a:lnTo>
                  <a:lnTo>
                    <a:pt x="297" y="0"/>
                  </a:lnTo>
                  <a:lnTo>
                    <a:pt x="291" y="2"/>
                  </a:lnTo>
                  <a:lnTo>
                    <a:pt x="287" y="3"/>
                  </a:lnTo>
                  <a:lnTo>
                    <a:pt x="284" y="7"/>
                  </a:lnTo>
                  <a:lnTo>
                    <a:pt x="236" y="85"/>
                  </a:lnTo>
                  <a:lnTo>
                    <a:pt x="188" y="7"/>
                  </a:lnTo>
                  <a:lnTo>
                    <a:pt x="184" y="3"/>
                  </a:lnTo>
                  <a:lnTo>
                    <a:pt x="179" y="2"/>
                  </a:lnTo>
                  <a:lnTo>
                    <a:pt x="175" y="0"/>
                  </a:lnTo>
                  <a:lnTo>
                    <a:pt x="151" y="5"/>
                  </a:lnTo>
                  <a:lnTo>
                    <a:pt x="129" y="16"/>
                  </a:lnTo>
                  <a:lnTo>
                    <a:pt x="114" y="35"/>
                  </a:lnTo>
                  <a:lnTo>
                    <a:pt x="5" y="223"/>
                  </a:lnTo>
                  <a:lnTo>
                    <a:pt x="0" y="239"/>
                  </a:lnTo>
                  <a:lnTo>
                    <a:pt x="2" y="258"/>
                  </a:lnTo>
                  <a:lnTo>
                    <a:pt x="5" y="267"/>
                  </a:lnTo>
                  <a:lnTo>
                    <a:pt x="9" y="274"/>
                  </a:lnTo>
                  <a:lnTo>
                    <a:pt x="16" y="280"/>
                  </a:lnTo>
                  <a:lnTo>
                    <a:pt x="24" y="285"/>
                  </a:lnTo>
                  <a:lnTo>
                    <a:pt x="31" y="289"/>
                  </a:lnTo>
                  <a:lnTo>
                    <a:pt x="38" y="291"/>
                  </a:lnTo>
                  <a:lnTo>
                    <a:pt x="46" y="293"/>
                  </a:lnTo>
                  <a:lnTo>
                    <a:pt x="62" y="289"/>
                  </a:lnTo>
                  <a:lnTo>
                    <a:pt x="77" y="282"/>
                  </a:lnTo>
                  <a:lnTo>
                    <a:pt x="86" y="269"/>
                  </a:lnTo>
                  <a:lnTo>
                    <a:pt x="127" y="199"/>
                  </a:lnTo>
                  <a:lnTo>
                    <a:pt x="127" y="592"/>
                  </a:lnTo>
                  <a:lnTo>
                    <a:pt x="131" y="610"/>
                  </a:lnTo>
                  <a:lnTo>
                    <a:pt x="142" y="625"/>
                  </a:lnTo>
                  <a:lnTo>
                    <a:pt x="156" y="634"/>
                  </a:lnTo>
                  <a:lnTo>
                    <a:pt x="175" y="638"/>
                  </a:lnTo>
                  <a:lnTo>
                    <a:pt x="191" y="634"/>
                  </a:lnTo>
                  <a:lnTo>
                    <a:pt x="206" y="627"/>
                  </a:lnTo>
                  <a:lnTo>
                    <a:pt x="215" y="612"/>
                  </a:lnTo>
                  <a:lnTo>
                    <a:pt x="221" y="595"/>
                  </a:lnTo>
                  <a:lnTo>
                    <a:pt x="236" y="424"/>
                  </a:lnTo>
                  <a:lnTo>
                    <a:pt x="250" y="595"/>
                  </a:lnTo>
                  <a:lnTo>
                    <a:pt x="256" y="612"/>
                  </a:lnTo>
                  <a:lnTo>
                    <a:pt x="265" y="627"/>
                  </a:lnTo>
                  <a:lnTo>
                    <a:pt x="280" y="634"/>
                  </a:lnTo>
                  <a:lnTo>
                    <a:pt x="297" y="638"/>
                  </a:lnTo>
                  <a:lnTo>
                    <a:pt x="315" y="634"/>
                  </a:lnTo>
                  <a:lnTo>
                    <a:pt x="330" y="625"/>
                  </a:lnTo>
                  <a:lnTo>
                    <a:pt x="341" y="610"/>
                  </a:lnTo>
                  <a:lnTo>
                    <a:pt x="344" y="592"/>
                  </a:lnTo>
                  <a:lnTo>
                    <a:pt x="344" y="199"/>
                  </a:lnTo>
                  <a:lnTo>
                    <a:pt x="385" y="269"/>
                  </a:lnTo>
                  <a:lnTo>
                    <a:pt x="394" y="282"/>
                  </a:lnTo>
                  <a:lnTo>
                    <a:pt x="409" y="289"/>
                  </a:lnTo>
                  <a:lnTo>
                    <a:pt x="426" y="293"/>
                  </a:lnTo>
                  <a:lnTo>
                    <a:pt x="433" y="291"/>
                  </a:lnTo>
                  <a:lnTo>
                    <a:pt x="440" y="289"/>
                  </a:lnTo>
                  <a:lnTo>
                    <a:pt x="448" y="285"/>
                  </a:lnTo>
                  <a:lnTo>
                    <a:pt x="455" y="280"/>
                  </a:lnTo>
                  <a:lnTo>
                    <a:pt x="462" y="274"/>
                  </a:lnTo>
                  <a:lnTo>
                    <a:pt x="466" y="267"/>
                  </a:lnTo>
                  <a:lnTo>
                    <a:pt x="470" y="258"/>
                  </a:lnTo>
                  <a:lnTo>
                    <a:pt x="472" y="239"/>
                  </a:lnTo>
                  <a:lnTo>
                    <a:pt x="464" y="223"/>
                  </a:lnTo>
                  <a:lnTo>
                    <a:pt x="357" y="35"/>
                  </a:lnTo>
                  <a:close/>
                  <a:moveTo>
                    <a:pt x="439" y="250"/>
                  </a:moveTo>
                  <a:lnTo>
                    <a:pt x="437" y="254"/>
                  </a:lnTo>
                  <a:lnTo>
                    <a:pt x="433" y="258"/>
                  </a:lnTo>
                  <a:lnTo>
                    <a:pt x="427" y="260"/>
                  </a:lnTo>
                  <a:lnTo>
                    <a:pt x="420" y="260"/>
                  </a:lnTo>
                  <a:lnTo>
                    <a:pt x="416" y="258"/>
                  </a:lnTo>
                  <a:lnTo>
                    <a:pt x="413" y="252"/>
                  </a:lnTo>
                  <a:lnTo>
                    <a:pt x="341" y="131"/>
                  </a:lnTo>
                  <a:lnTo>
                    <a:pt x="339" y="127"/>
                  </a:lnTo>
                  <a:lnTo>
                    <a:pt x="333" y="125"/>
                  </a:lnTo>
                  <a:lnTo>
                    <a:pt x="330" y="123"/>
                  </a:lnTo>
                  <a:lnTo>
                    <a:pt x="324" y="123"/>
                  </a:lnTo>
                  <a:lnTo>
                    <a:pt x="319" y="127"/>
                  </a:lnTo>
                  <a:lnTo>
                    <a:pt x="315" y="129"/>
                  </a:lnTo>
                  <a:lnTo>
                    <a:pt x="313" y="134"/>
                  </a:lnTo>
                  <a:lnTo>
                    <a:pt x="311" y="140"/>
                  </a:lnTo>
                  <a:lnTo>
                    <a:pt x="311" y="592"/>
                  </a:lnTo>
                  <a:lnTo>
                    <a:pt x="311" y="597"/>
                  </a:lnTo>
                  <a:lnTo>
                    <a:pt x="308" y="601"/>
                  </a:lnTo>
                  <a:lnTo>
                    <a:pt x="302" y="604"/>
                  </a:lnTo>
                  <a:lnTo>
                    <a:pt x="297" y="606"/>
                  </a:lnTo>
                  <a:lnTo>
                    <a:pt x="291" y="604"/>
                  </a:lnTo>
                  <a:lnTo>
                    <a:pt x="287" y="603"/>
                  </a:lnTo>
                  <a:lnTo>
                    <a:pt x="284" y="597"/>
                  </a:lnTo>
                  <a:lnTo>
                    <a:pt x="282" y="593"/>
                  </a:lnTo>
                  <a:lnTo>
                    <a:pt x="260" y="326"/>
                  </a:lnTo>
                  <a:lnTo>
                    <a:pt x="260" y="326"/>
                  </a:lnTo>
                  <a:lnTo>
                    <a:pt x="260" y="324"/>
                  </a:lnTo>
                  <a:lnTo>
                    <a:pt x="258" y="317"/>
                  </a:lnTo>
                  <a:lnTo>
                    <a:pt x="254" y="311"/>
                  </a:lnTo>
                  <a:lnTo>
                    <a:pt x="249" y="308"/>
                  </a:lnTo>
                  <a:lnTo>
                    <a:pt x="243" y="304"/>
                  </a:lnTo>
                  <a:lnTo>
                    <a:pt x="236" y="304"/>
                  </a:lnTo>
                  <a:lnTo>
                    <a:pt x="228" y="304"/>
                  </a:lnTo>
                  <a:lnTo>
                    <a:pt x="223" y="308"/>
                  </a:lnTo>
                  <a:lnTo>
                    <a:pt x="217" y="311"/>
                  </a:lnTo>
                  <a:lnTo>
                    <a:pt x="214" y="319"/>
                  </a:lnTo>
                  <a:lnTo>
                    <a:pt x="212" y="326"/>
                  </a:lnTo>
                  <a:lnTo>
                    <a:pt x="190" y="593"/>
                  </a:lnTo>
                  <a:lnTo>
                    <a:pt x="188" y="597"/>
                  </a:lnTo>
                  <a:lnTo>
                    <a:pt x="184" y="603"/>
                  </a:lnTo>
                  <a:lnTo>
                    <a:pt x="180" y="604"/>
                  </a:lnTo>
                  <a:lnTo>
                    <a:pt x="175" y="606"/>
                  </a:lnTo>
                  <a:lnTo>
                    <a:pt x="167" y="604"/>
                  </a:lnTo>
                  <a:lnTo>
                    <a:pt x="164" y="601"/>
                  </a:lnTo>
                  <a:lnTo>
                    <a:pt x="160" y="597"/>
                  </a:lnTo>
                  <a:lnTo>
                    <a:pt x="160" y="592"/>
                  </a:lnTo>
                  <a:lnTo>
                    <a:pt x="160" y="140"/>
                  </a:lnTo>
                  <a:lnTo>
                    <a:pt x="158" y="134"/>
                  </a:lnTo>
                  <a:lnTo>
                    <a:pt x="156" y="129"/>
                  </a:lnTo>
                  <a:lnTo>
                    <a:pt x="153" y="127"/>
                  </a:lnTo>
                  <a:lnTo>
                    <a:pt x="147" y="123"/>
                  </a:lnTo>
                  <a:lnTo>
                    <a:pt x="142" y="123"/>
                  </a:lnTo>
                  <a:lnTo>
                    <a:pt x="138" y="125"/>
                  </a:lnTo>
                  <a:lnTo>
                    <a:pt x="132" y="127"/>
                  </a:lnTo>
                  <a:lnTo>
                    <a:pt x="129" y="131"/>
                  </a:lnTo>
                  <a:lnTo>
                    <a:pt x="59" y="252"/>
                  </a:lnTo>
                  <a:lnTo>
                    <a:pt x="55" y="258"/>
                  </a:lnTo>
                  <a:lnTo>
                    <a:pt x="50" y="260"/>
                  </a:lnTo>
                  <a:lnTo>
                    <a:pt x="44" y="260"/>
                  </a:lnTo>
                  <a:lnTo>
                    <a:pt x="38" y="258"/>
                  </a:lnTo>
                  <a:lnTo>
                    <a:pt x="35" y="254"/>
                  </a:lnTo>
                  <a:lnTo>
                    <a:pt x="33" y="250"/>
                  </a:lnTo>
                  <a:lnTo>
                    <a:pt x="31" y="243"/>
                  </a:lnTo>
                  <a:lnTo>
                    <a:pt x="33" y="238"/>
                  </a:lnTo>
                  <a:lnTo>
                    <a:pt x="142" y="51"/>
                  </a:lnTo>
                  <a:lnTo>
                    <a:pt x="147" y="44"/>
                  </a:lnTo>
                  <a:lnTo>
                    <a:pt x="153" y="40"/>
                  </a:lnTo>
                  <a:lnTo>
                    <a:pt x="158" y="37"/>
                  </a:lnTo>
                  <a:lnTo>
                    <a:pt x="166" y="33"/>
                  </a:lnTo>
                  <a:lnTo>
                    <a:pt x="223" y="123"/>
                  </a:lnTo>
                  <a:lnTo>
                    <a:pt x="226" y="127"/>
                  </a:lnTo>
                  <a:lnTo>
                    <a:pt x="230" y="129"/>
                  </a:lnTo>
                  <a:lnTo>
                    <a:pt x="236" y="131"/>
                  </a:lnTo>
                  <a:lnTo>
                    <a:pt x="241" y="129"/>
                  </a:lnTo>
                  <a:lnTo>
                    <a:pt x="245" y="127"/>
                  </a:lnTo>
                  <a:lnTo>
                    <a:pt x="249" y="123"/>
                  </a:lnTo>
                  <a:lnTo>
                    <a:pt x="306" y="33"/>
                  </a:lnTo>
                  <a:lnTo>
                    <a:pt x="313" y="37"/>
                  </a:lnTo>
                  <a:lnTo>
                    <a:pt x="319" y="40"/>
                  </a:lnTo>
                  <a:lnTo>
                    <a:pt x="324" y="44"/>
                  </a:lnTo>
                  <a:lnTo>
                    <a:pt x="330" y="51"/>
                  </a:lnTo>
                  <a:lnTo>
                    <a:pt x="437" y="238"/>
                  </a:lnTo>
                  <a:lnTo>
                    <a:pt x="439" y="243"/>
                  </a:lnTo>
                  <a:lnTo>
                    <a:pt x="439" y="250"/>
                  </a:lnTo>
                  <a:close/>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45715" tIns="22857" rIns="45715"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9" name="Freeform 8811"/>
            <p:cNvSpPr>
              <a:spLocks noEditPoints="1"/>
            </p:cNvSpPr>
            <p:nvPr/>
          </p:nvSpPr>
          <p:spPr bwMode="auto">
            <a:xfrm>
              <a:off x="9124980" y="3643514"/>
              <a:ext cx="70422" cy="69603"/>
            </a:xfrm>
            <a:custGeom>
              <a:avLst/>
              <a:gdLst>
                <a:gd name="T0" fmla="*/ 86 w 171"/>
                <a:gd name="T1" fmla="*/ 170 h 170"/>
                <a:gd name="T2" fmla="*/ 112 w 171"/>
                <a:gd name="T3" fmla="*/ 166 h 170"/>
                <a:gd name="T4" fmla="*/ 136 w 171"/>
                <a:gd name="T5" fmla="*/ 153 h 170"/>
                <a:gd name="T6" fmla="*/ 155 w 171"/>
                <a:gd name="T7" fmla="*/ 135 h 170"/>
                <a:gd name="T8" fmla="*/ 167 w 171"/>
                <a:gd name="T9" fmla="*/ 113 h 170"/>
                <a:gd name="T10" fmla="*/ 171 w 171"/>
                <a:gd name="T11" fmla="*/ 85 h 170"/>
                <a:gd name="T12" fmla="*/ 167 w 171"/>
                <a:gd name="T13" fmla="*/ 59 h 170"/>
                <a:gd name="T14" fmla="*/ 155 w 171"/>
                <a:gd name="T15" fmla="*/ 35 h 170"/>
                <a:gd name="T16" fmla="*/ 136 w 171"/>
                <a:gd name="T17" fmla="*/ 17 h 170"/>
                <a:gd name="T18" fmla="*/ 112 w 171"/>
                <a:gd name="T19" fmla="*/ 4 h 170"/>
                <a:gd name="T20" fmla="*/ 86 w 171"/>
                <a:gd name="T21" fmla="*/ 0 h 170"/>
                <a:gd name="T22" fmla="*/ 59 w 171"/>
                <a:gd name="T23" fmla="*/ 4 h 170"/>
                <a:gd name="T24" fmla="*/ 35 w 171"/>
                <a:gd name="T25" fmla="*/ 17 h 170"/>
                <a:gd name="T26" fmla="*/ 16 w 171"/>
                <a:gd name="T27" fmla="*/ 35 h 170"/>
                <a:gd name="T28" fmla="*/ 5 w 171"/>
                <a:gd name="T29" fmla="*/ 59 h 170"/>
                <a:gd name="T30" fmla="*/ 0 w 171"/>
                <a:gd name="T31" fmla="*/ 85 h 170"/>
                <a:gd name="T32" fmla="*/ 5 w 171"/>
                <a:gd name="T33" fmla="*/ 113 h 170"/>
                <a:gd name="T34" fmla="*/ 16 w 171"/>
                <a:gd name="T35" fmla="*/ 135 h 170"/>
                <a:gd name="T36" fmla="*/ 35 w 171"/>
                <a:gd name="T37" fmla="*/ 153 h 170"/>
                <a:gd name="T38" fmla="*/ 59 w 171"/>
                <a:gd name="T39" fmla="*/ 166 h 170"/>
                <a:gd name="T40" fmla="*/ 86 w 171"/>
                <a:gd name="T41" fmla="*/ 170 h 170"/>
                <a:gd name="T42" fmla="*/ 86 w 171"/>
                <a:gd name="T43" fmla="*/ 32 h 170"/>
                <a:gd name="T44" fmla="*/ 107 w 171"/>
                <a:gd name="T45" fmla="*/ 37 h 170"/>
                <a:gd name="T46" fmla="*/ 123 w 171"/>
                <a:gd name="T47" fmla="*/ 48 h 170"/>
                <a:gd name="T48" fmla="*/ 134 w 171"/>
                <a:gd name="T49" fmla="*/ 65 h 170"/>
                <a:gd name="T50" fmla="*/ 140 w 171"/>
                <a:gd name="T51" fmla="*/ 85 h 170"/>
                <a:gd name="T52" fmla="*/ 134 w 171"/>
                <a:gd name="T53" fmla="*/ 106 h 170"/>
                <a:gd name="T54" fmla="*/ 123 w 171"/>
                <a:gd name="T55" fmla="*/ 124 h 170"/>
                <a:gd name="T56" fmla="*/ 107 w 171"/>
                <a:gd name="T57" fmla="*/ 135 h 170"/>
                <a:gd name="T58" fmla="*/ 86 w 171"/>
                <a:gd name="T59" fmla="*/ 139 h 170"/>
                <a:gd name="T60" fmla="*/ 64 w 171"/>
                <a:gd name="T61" fmla="*/ 135 h 170"/>
                <a:gd name="T62" fmla="*/ 48 w 171"/>
                <a:gd name="T63" fmla="*/ 124 h 170"/>
                <a:gd name="T64" fmla="*/ 37 w 171"/>
                <a:gd name="T65" fmla="*/ 106 h 170"/>
                <a:gd name="T66" fmla="*/ 33 w 171"/>
                <a:gd name="T67" fmla="*/ 85 h 170"/>
                <a:gd name="T68" fmla="*/ 37 w 171"/>
                <a:gd name="T69" fmla="*/ 65 h 170"/>
                <a:gd name="T70" fmla="*/ 48 w 171"/>
                <a:gd name="T71" fmla="*/ 48 h 170"/>
                <a:gd name="T72" fmla="*/ 64 w 171"/>
                <a:gd name="T73" fmla="*/ 37 h 170"/>
                <a:gd name="T74" fmla="*/ 86 w 171"/>
                <a:gd name="T75" fmla="*/ 3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 h="170">
                  <a:moveTo>
                    <a:pt x="86" y="170"/>
                  </a:moveTo>
                  <a:lnTo>
                    <a:pt x="112" y="166"/>
                  </a:lnTo>
                  <a:lnTo>
                    <a:pt x="136" y="153"/>
                  </a:lnTo>
                  <a:lnTo>
                    <a:pt x="155" y="135"/>
                  </a:lnTo>
                  <a:lnTo>
                    <a:pt x="167" y="113"/>
                  </a:lnTo>
                  <a:lnTo>
                    <a:pt x="171" y="85"/>
                  </a:lnTo>
                  <a:lnTo>
                    <a:pt x="167" y="59"/>
                  </a:lnTo>
                  <a:lnTo>
                    <a:pt x="155" y="35"/>
                  </a:lnTo>
                  <a:lnTo>
                    <a:pt x="136" y="17"/>
                  </a:lnTo>
                  <a:lnTo>
                    <a:pt x="112" y="4"/>
                  </a:lnTo>
                  <a:lnTo>
                    <a:pt x="86" y="0"/>
                  </a:lnTo>
                  <a:lnTo>
                    <a:pt x="59" y="4"/>
                  </a:lnTo>
                  <a:lnTo>
                    <a:pt x="35" y="17"/>
                  </a:lnTo>
                  <a:lnTo>
                    <a:pt x="16" y="35"/>
                  </a:lnTo>
                  <a:lnTo>
                    <a:pt x="5" y="59"/>
                  </a:lnTo>
                  <a:lnTo>
                    <a:pt x="0" y="85"/>
                  </a:lnTo>
                  <a:lnTo>
                    <a:pt x="5" y="113"/>
                  </a:lnTo>
                  <a:lnTo>
                    <a:pt x="16" y="135"/>
                  </a:lnTo>
                  <a:lnTo>
                    <a:pt x="35" y="153"/>
                  </a:lnTo>
                  <a:lnTo>
                    <a:pt x="59" y="166"/>
                  </a:lnTo>
                  <a:lnTo>
                    <a:pt x="86" y="170"/>
                  </a:lnTo>
                  <a:close/>
                  <a:moveTo>
                    <a:pt x="86" y="32"/>
                  </a:moveTo>
                  <a:lnTo>
                    <a:pt x="107" y="37"/>
                  </a:lnTo>
                  <a:lnTo>
                    <a:pt x="123" y="48"/>
                  </a:lnTo>
                  <a:lnTo>
                    <a:pt x="134" y="65"/>
                  </a:lnTo>
                  <a:lnTo>
                    <a:pt x="140" y="85"/>
                  </a:lnTo>
                  <a:lnTo>
                    <a:pt x="134" y="106"/>
                  </a:lnTo>
                  <a:lnTo>
                    <a:pt x="123" y="124"/>
                  </a:lnTo>
                  <a:lnTo>
                    <a:pt x="107" y="135"/>
                  </a:lnTo>
                  <a:lnTo>
                    <a:pt x="86" y="139"/>
                  </a:lnTo>
                  <a:lnTo>
                    <a:pt x="64" y="135"/>
                  </a:lnTo>
                  <a:lnTo>
                    <a:pt x="48" y="124"/>
                  </a:lnTo>
                  <a:lnTo>
                    <a:pt x="37" y="106"/>
                  </a:lnTo>
                  <a:lnTo>
                    <a:pt x="33" y="85"/>
                  </a:lnTo>
                  <a:lnTo>
                    <a:pt x="37" y="65"/>
                  </a:lnTo>
                  <a:lnTo>
                    <a:pt x="48" y="48"/>
                  </a:lnTo>
                  <a:lnTo>
                    <a:pt x="64" y="37"/>
                  </a:lnTo>
                  <a:lnTo>
                    <a:pt x="86" y="32"/>
                  </a:lnTo>
                  <a:close/>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45715" tIns="22857" rIns="45715"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0" name="Freeform 8812"/>
            <p:cNvSpPr>
              <a:spLocks/>
            </p:cNvSpPr>
            <p:nvPr/>
          </p:nvSpPr>
          <p:spPr bwMode="auto">
            <a:xfrm>
              <a:off x="9093864" y="3709842"/>
              <a:ext cx="162135" cy="261218"/>
            </a:xfrm>
            <a:custGeom>
              <a:avLst/>
              <a:gdLst>
                <a:gd name="T0" fmla="*/ 247 w 397"/>
                <a:gd name="T1" fmla="*/ 5 h 638"/>
                <a:gd name="T2" fmla="*/ 214 w 397"/>
                <a:gd name="T3" fmla="*/ 3 h 638"/>
                <a:gd name="T4" fmla="*/ 114 w 397"/>
                <a:gd name="T5" fmla="*/ 7 h 638"/>
                <a:gd name="T6" fmla="*/ 100 w 397"/>
                <a:gd name="T7" fmla="*/ 0 h 638"/>
                <a:gd name="T8" fmla="*/ 41 w 397"/>
                <a:gd name="T9" fmla="*/ 35 h 638"/>
                <a:gd name="T10" fmla="*/ 0 w 397"/>
                <a:gd name="T11" fmla="*/ 110 h 638"/>
                <a:gd name="T12" fmla="*/ 8 w 397"/>
                <a:gd name="T13" fmla="*/ 123 h 638"/>
                <a:gd name="T14" fmla="*/ 22 w 397"/>
                <a:gd name="T15" fmla="*/ 123 h 638"/>
                <a:gd name="T16" fmla="*/ 68 w 397"/>
                <a:gd name="T17" fmla="*/ 51 h 638"/>
                <a:gd name="T18" fmla="*/ 85 w 397"/>
                <a:gd name="T19" fmla="*/ 37 h 638"/>
                <a:gd name="T20" fmla="*/ 151 w 397"/>
                <a:gd name="T21" fmla="*/ 127 h 638"/>
                <a:gd name="T22" fmla="*/ 168 w 397"/>
                <a:gd name="T23" fmla="*/ 129 h 638"/>
                <a:gd name="T24" fmla="*/ 231 w 397"/>
                <a:gd name="T25" fmla="*/ 33 h 638"/>
                <a:gd name="T26" fmla="*/ 251 w 397"/>
                <a:gd name="T27" fmla="*/ 44 h 638"/>
                <a:gd name="T28" fmla="*/ 365 w 397"/>
                <a:gd name="T29" fmla="*/ 243 h 638"/>
                <a:gd name="T30" fmla="*/ 358 w 397"/>
                <a:gd name="T31" fmla="*/ 258 h 638"/>
                <a:gd name="T32" fmla="*/ 341 w 397"/>
                <a:gd name="T33" fmla="*/ 258 h 638"/>
                <a:gd name="T34" fmla="*/ 264 w 397"/>
                <a:gd name="T35" fmla="*/ 127 h 638"/>
                <a:gd name="T36" fmla="*/ 249 w 397"/>
                <a:gd name="T37" fmla="*/ 123 h 638"/>
                <a:gd name="T38" fmla="*/ 238 w 397"/>
                <a:gd name="T39" fmla="*/ 134 h 638"/>
                <a:gd name="T40" fmla="*/ 236 w 397"/>
                <a:gd name="T41" fmla="*/ 597 h 638"/>
                <a:gd name="T42" fmla="*/ 223 w 397"/>
                <a:gd name="T43" fmla="*/ 606 h 638"/>
                <a:gd name="T44" fmla="*/ 210 w 397"/>
                <a:gd name="T45" fmla="*/ 597 h 638"/>
                <a:gd name="T46" fmla="*/ 186 w 397"/>
                <a:gd name="T47" fmla="*/ 326 h 638"/>
                <a:gd name="T48" fmla="*/ 181 w 397"/>
                <a:gd name="T49" fmla="*/ 311 h 638"/>
                <a:gd name="T50" fmla="*/ 162 w 397"/>
                <a:gd name="T51" fmla="*/ 304 h 638"/>
                <a:gd name="T52" fmla="*/ 144 w 397"/>
                <a:gd name="T53" fmla="*/ 311 h 638"/>
                <a:gd name="T54" fmla="*/ 114 w 397"/>
                <a:gd name="T55" fmla="*/ 593 h 638"/>
                <a:gd name="T56" fmla="*/ 105 w 397"/>
                <a:gd name="T57" fmla="*/ 604 h 638"/>
                <a:gd name="T58" fmla="*/ 90 w 397"/>
                <a:gd name="T59" fmla="*/ 601 h 638"/>
                <a:gd name="T60" fmla="*/ 85 w 397"/>
                <a:gd name="T61" fmla="*/ 140 h 638"/>
                <a:gd name="T62" fmla="*/ 76 w 397"/>
                <a:gd name="T63" fmla="*/ 125 h 638"/>
                <a:gd name="T64" fmla="*/ 59 w 397"/>
                <a:gd name="T65" fmla="*/ 129 h 638"/>
                <a:gd name="T66" fmla="*/ 54 w 397"/>
                <a:gd name="T67" fmla="*/ 592 h 638"/>
                <a:gd name="T68" fmla="*/ 81 w 397"/>
                <a:gd name="T69" fmla="*/ 634 h 638"/>
                <a:gd name="T70" fmla="*/ 131 w 397"/>
                <a:gd name="T71" fmla="*/ 627 h 638"/>
                <a:gd name="T72" fmla="*/ 162 w 397"/>
                <a:gd name="T73" fmla="*/ 424 h 638"/>
                <a:gd name="T74" fmla="*/ 192 w 397"/>
                <a:gd name="T75" fmla="*/ 627 h 638"/>
                <a:gd name="T76" fmla="*/ 242 w 397"/>
                <a:gd name="T77" fmla="*/ 634 h 638"/>
                <a:gd name="T78" fmla="*/ 269 w 397"/>
                <a:gd name="T79" fmla="*/ 592 h 638"/>
                <a:gd name="T80" fmla="*/ 315 w 397"/>
                <a:gd name="T81" fmla="*/ 276 h 638"/>
                <a:gd name="T82" fmla="*/ 339 w 397"/>
                <a:gd name="T83" fmla="*/ 291 h 638"/>
                <a:gd name="T84" fmla="*/ 382 w 397"/>
                <a:gd name="T85" fmla="*/ 280 h 638"/>
                <a:gd name="T86" fmla="*/ 397 w 397"/>
                <a:gd name="T87" fmla="*/ 258 h 638"/>
                <a:gd name="T88" fmla="*/ 284 w 397"/>
                <a:gd name="T89" fmla="*/ 35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7" h="638">
                  <a:moveTo>
                    <a:pt x="284" y="35"/>
                  </a:moveTo>
                  <a:lnTo>
                    <a:pt x="267" y="16"/>
                  </a:lnTo>
                  <a:lnTo>
                    <a:pt x="247" y="5"/>
                  </a:lnTo>
                  <a:lnTo>
                    <a:pt x="223" y="0"/>
                  </a:lnTo>
                  <a:lnTo>
                    <a:pt x="218" y="2"/>
                  </a:lnTo>
                  <a:lnTo>
                    <a:pt x="214" y="3"/>
                  </a:lnTo>
                  <a:lnTo>
                    <a:pt x="210" y="7"/>
                  </a:lnTo>
                  <a:lnTo>
                    <a:pt x="162" y="85"/>
                  </a:lnTo>
                  <a:lnTo>
                    <a:pt x="114" y="7"/>
                  </a:lnTo>
                  <a:lnTo>
                    <a:pt x="111" y="3"/>
                  </a:lnTo>
                  <a:lnTo>
                    <a:pt x="105" y="2"/>
                  </a:lnTo>
                  <a:lnTo>
                    <a:pt x="100" y="0"/>
                  </a:lnTo>
                  <a:lnTo>
                    <a:pt x="76" y="5"/>
                  </a:lnTo>
                  <a:lnTo>
                    <a:pt x="55" y="16"/>
                  </a:lnTo>
                  <a:lnTo>
                    <a:pt x="41" y="35"/>
                  </a:lnTo>
                  <a:lnTo>
                    <a:pt x="2" y="101"/>
                  </a:lnTo>
                  <a:lnTo>
                    <a:pt x="0" y="105"/>
                  </a:lnTo>
                  <a:lnTo>
                    <a:pt x="0" y="110"/>
                  </a:lnTo>
                  <a:lnTo>
                    <a:pt x="2" y="116"/>
                  </a:lnTo>
                  <a:lnTo>
                    <a:pt x="4" y="120"/>
                  </a:lnTo>
                  <a:lnTo>
                    <a:pt x="8" y="123"/>
                  </a:lnTo>
                  <a:lnTo>
                    <a:pt x="13" y="125"/>
                  </a:lnTo>
                  <a:lnTo>
                    <a:pt x="19" y="125"/>
                  </a:lnTo>
                  <a:lnTo>
                    <a:pt x="22" y="123"/>
                  </a:lnTo>
                  <a:lnTo>
                    <a:pt x="28" y="121"/>
                  </a:lnTo>
                  <a:lnTo>
                    <a:pt x="30" y="116"/>
                  </a:lnTo>
                  <a:lnTo>
                    <a:pt x="68" y="51"/>
                  </a:lnTo>
                  <a:lnTo>
                    <a:pt x="72" y="44"/>
                  </a:lnTo>
                  <a:lnTo>
                    <a:pt x="78" y="40"/>
                  </a:lnTo>
                  <a:lnTo>
                    <a:pt x="85" y="37"/>
                  </a:lnTo>
                  <a:lnTo>
                    <a:pt x="92" y="33"/>
                  </a:lnTo>
                  <a:lnTo>
                    <a:pt x="148" y="123"/>
                  </a:lnTo>
                  <a:lnTo>
                    <a:pt x="151" y="127"/>
                  </a:lnTo>
                  <a:lnTo>
                    <a:pt x="157" y="129"/>
                  </a:lnTo>
                  <a:lnTo>
                    <a:pt x="162" y="129"/>
                  </a:lnTo>
                  <a:lnTo>
                    <a:pt x="168" y="129"/>
                  </a:lnTo>
                  <a:lnTo>
                    <a:pt x="172" y="127"/>
                  </a:lnTo>
                  <a:lnTo>
                    <a:pt x="175" y="123"/>
                  </a:lnTo>
                  <a:lnTo>
                    <a:pt x="231" y="33"/>
                  </a:lnTo>
                  <a:lnTo>
                    <a:pt x="238" y="37"/>
                  </a:lnTo>
                  <a:lnTo>
                    <a:pt x="245" y="40"/>
                  </a:lnTo>
                  <a:lnTo>
                    <a:pt x="251" y="44"/>
                  </a:lnTo>
                  <a:lnTo>
                    <a:pt x="256" y="51"/>
                  </a:lnTo>
                  <a:lnTo>
                    <a:pt x="363" y="238"/>
                  </a:lnTo>
                  <a:lnTo>
                    <a:pt x="365" y="243"/>
                  </a:lnTo>
                  <a:lnTo>
                    <a:pt x="365" y="250"/>
                  </a:lnTo>
                  <a:lnTo>
                    <a:pt x="363" y="254"/>
                  </a:lnTo>
                  <a:lnTo>
                    <a:pt x="358" y="258"/>
                  </a:lnTo>
                  <a:lnTo>
                    <a:pt x="352" y="260"/>
                  </a:lnTo>
                  <a:lnTo>
                    <a:pt x="347" y="260"/>
                  </a:lnTo>
                  <a:lnTo>
                    <a:pt x="341" y="258"/>
                  </a:lnTo>
                  <a:lnTo>
                    <a:pt x="338" y="252"/>
                  </a:lnTo>
                  <a:lnTo>
                    <a:pt x="267" y="131"/>
                  </a:lnTo>
                  <a:lnTo>
                    <a:pt x="264" y="127"/>
                  </a:lnTo>
                  <a:lnTo>
                    <a:pt x="260" y="125"/>
                  </a:lnTo>
                  <a:lnTo>
                    <a:pt x="255" y="123"/>
                  </a:lnTo>
                  <a:lnTo>
                    <a:pt x="249" y="123"/>
                  </a:lnTo>
                  <a:lnTo>
                    <a:pt x="245" y="127"/>
                  </a:lnTo>
                  <a:lnTo>
                    <a:pt x="242" y="129"/>
                  </a:lnTo>
                  <a:lnTo>
                    <a:pt x="238" y="134"/>
                  </a:lnTo>
                  <a:lnTo>
                    <a:pt x="238" y="140"/>
                  </a:lnTo>
                  <a:lnTo>
                    <a:pt x="238" y="592"/>
                  </a:lnTo>
                  <a:lnTo>
                    <a:pt x="236" y="597"/>
                  </a:lnTo>
                  <a:lnTo>
                    <a:pt x="234" y="601"/>
                  </a:lnTo>
                  <a:lnTo>
                    <a:pt x="229" y="604"/>
                  </a:lnTo>
                  <a:lnTo>
                    <a:pt x="223" y="606"/>
                  </a:lnTo>
                  <a:lnTo>
                    <a:pt x="218" y="604"/>
                  </a:lnTo>
                  <a:lnTo>
                    <a:pt x="214" y="603"/>
                  </a:lnTo>
                  <a:lnTo>
                    <a:pt x="210" y="597"/>
                  </a:lnTo>
                  <a:lnTo>
                    <a:pt x="208" y="593"/>
                  </a:lnTo>
                  <a:lnTo>
                    <a:pt x="186" y="326"/>
                  </a:lnTo>
                  <a:lnTo>
                    <a:pt x="186" y="326"/>
                  </a:lnTo>
                  <a:lnTo>
                    <a:pt x="185" y="324"/>
                  </a:lnTo>
                  <a:lnTo>
                    <a:pt x="185" y="317"/>
                  </a:lnTo>
                  <a:lnTo>
                    <a:pt x="181" y="311"/>
                  </a:lnTo>
                  <a:lnTo>
                    <a:pt x="175" y="308"/>
                  </a:lnTo>
                  <a:lnTo>
                    <a:pt x="168" y="304"/>
                  </a:lnTo>
                  <a:lnTo>
                    <a:pt x="162" y="304"/>
                  </a:lnTo>
                  <a:lnTo>
                    <a:pt x="155" y="304"/>
                  </a:lnTo>
                  <a:lnTo>
                    <a:pt x="148" y="308"/>
                  </a:lnTo>
                  <a:lnTo>
                    <a:pt x="144" y="311"/>
                  </a:lnTo>
                  <a:lnTo>
                    <a:pt x="140" y="319"/>
                  </a:lnTo>
                  <a:lnTo>
                    <a:pt x="138" y="326"/>
                  </a:lnTo>
                  <a:lnTo>
                    <a:pt x="114" y="593"/>
                  </a:lnTo>
                  <a:lnTo>
                    <a:pt x="113" y="597"/>
                  </a:lnTo>
                  <a:lnTo>
                    <a:pt x="111" y="603"/>
                  </a:lnTo>
                  <a:lnTo>
                    <a:pt x="105" y="604"/>
                  </a:lnTo>
                  <a:lnTo>
                    <a:pt x="100" y="606"/>
                  </a:lnTo>
                  <a:lnTo>
                    <a:pt x="94" y="604"/>
                  </a:lnTo>
                  <a:lnTo>
                    <a:pt x="90" y="601"/>
                  </a:lnTo>
                  <a:lnTo>
                    <a:pt x="87" y="597"/>
                  </a:lnTo>
                  <a:lnTo>
                    <a:pt x="85" y="592"/>
                  </a:lnTo>
                  <a:lnTo>
                    <a:pt x="85" y="140"/>
                  </a:lnTo>
                  <a:lnTo>
                    <a:pt x="85" y="132"/>
                  </a:lnTo>
                  <a:lnTo>
                    <a:pt x="81" y="129"/>
                  </a:lnTo>
                  <a:lnTo>
                    <a:pt x="76" y="125"/>
                  </a:lnTo>
                  <a:lnTo>
                    <a:pt x="70" y="123"/>
                  </a:lnTo>
                  <a:lnTo>
                    <a:pt x="63" y="125"/>
                  </a:lnTo>
                  <a:lnTo>
                    <a:pt x="59" y="129"/>
                  </a:lnTo>
                  <a:lnTo>
                    <a:pt x="55" y="132"/>
                  </a:lnTo>
                  <a:lnTo>
                    <a:pt x="54" y="140"/>
                  </a:lnTo>
                  <a:lnTo>
                    <a:pt x="54" y="592"/>
                  </a:lnTo>
                  <a:lnTo>
                    <a:pt x="57" y="610"/>
                  </a:lnTo>
                  <a:lnTo>
                    <a:pt x="67" y="625"/>
                  </a:lnTo>
                  <a:lnTo>
                    <a:pt x="81" y="634"/>
                  </a:lnTo>
                  <a:lnTo>
                    <a:pt x="100" y="638"/>
                  </a:lnTo>
                  <a:lnTo>
                    <a:pt x="118" y="634"/>
                  </a:lnTo>
                  <a:lnTo>
                    <a:pt x="131" y="627"/>
                  </a:lnTo>
                  <a:lnTo>
                    <a:pt x="142" y="612"/>
                  </a:lnTo>
                  <a:lnTo>
                    <a:pt x="148" y="595"/>
                  </a:lnTo>
                  <a:lnTo>
                    <a:pt x="162" y="424"/>
                  </a:lnTo>
                  <a:lnTo>
                    <a:pt x="177" y="595"/>
                  </a:lnTo>
                  <a:lnTo>
                    <a:pt x="181" y="612"/>
                  </a:lnTo>
                  <a:lnTo>
                    <a:pt x="192" y="627"/>
                  </a:lnTo>
                  <a:lnTo>
                    <a:pt x="207" y="634"/>
                  </a:lnTo>
                  <a:lnTo>
                    <a:pt x="223" y="638"/>
                  </a:lnTo>
                  <a:lnTo>
                    <a:pt x="242" y="634"/>
                  </a:lnTo>
                  <a:lnTo>
                    <a:pt x="256" y="625"/>
                  </a:lnTo>
                  <a:lnTo>
                    <a:pt x="266" y="610"/>
                  </a:lnTo>
                  <a:lnTo>
                    <a:pt x="269" y="592"/>
                  </a:lnTo>
                  <a:lnTo>
                    <a:pt x="269" y="199"/>
                  </a:lnTo>
                  <a:lnTo>
                    <a:pt x="310" y="269"/>
                  </a:lnTo>
                  <a:lnTo>
                    <a:pt x="315" y="276"/>
                  </a:lnTo>
                  <a:lnTo>
                    <a:pt x="323" y="284"/>
                  </a:lnTo>
                  <a:lnTo>
                    <a:pt x="330" y="287"/>
                  </a:lnTo>
                  <a:lnTo>
                    <a:pt x="339" y="291"/>
                  </a:lnTo>
                  <a:lnTo>
                    <a:pt x="358" y="293"/>
                  </a:lnTo>
                  <a:lnTo>
                    <a:pt x="374" y="285"/>
                  </a:lnTo>
                  <a:lnTo>
                    <a:pt x="382" y="280"/>
                  </a:lnTo>
                  <a:lnTo>
                    <a:pt x="387" y="274"/>
                  </a:lnTo>
                  <a:lnTo>
                    <a:pt x="393" y="267"/>
                  </a:lnTo>
                  <a:lnTo>
                    <a:pt x="397" y="258"/>
                  </a:lnTo>
                  <a:lnTo>
                    <a:pt x="397" y="239"/>
                  </a:lnTo>
                  <a:lnTo>
                    <a:pt x="391" y="223"/>
                  </a:lnTo>
                  <a:lnTo>
                    <a:pt x="284" y="35"/>
                  </a:lnTo>
                  <a:close/>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45715" tIns="22857" rIns="45715"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1" name="Freeform 8813"/>
            <p:cNvSpPr>
              <a:spLocks noEditPoints="1"/>
            </p:cNvSpPr>
            <p:nvPr/>
          </p:nvSpPr>
          <p:spPr bwMode="auto">
            <a:xfrm>
              <a:off x="9271557" y="3643514"/>
              <a:ext cx="69603" cy="69603"/>
            </a:xfrm>
            <a:custGeom>
              <a:avLst/>
              <a:gdLst>
                <a:gd name="T0" fmla="*/ 85 w 172"/>
                <a:gd name="T1" fmla="*/ 170 h 170"/>
                <a:gd name="T2" fmla="*/ 113 w 172"/>
                <a:gd name="T3" fmla="*/ 166 h 170"/>
                <a:gd name="T4" fmla="*/ 137 w 172"/>
                <a:gd name="T5" fmla="*/ 153 h 170"/>
                <a:gd name="T6" fmla="*/ 155 w 172"/>
                <a:gd name="T7" fmla="*/ 135 h 170"/>
                <a:gd name="T8" fmla="*/ 166 w 172"/>
                <a:gd name="T9" fmla="*/ 113 h 170"/>
                <a:gd name="T10" fmla="*/ 172 w 172"/>
                <a:gd name="T11" fmla="*/ 85 h 170"/>
                <a:gd name="T12" fmla="*/ 166 w 172"/>
                <a:gd name="T13" fmla="*/ 59 h 170"/>
                <a:gd name="T14" fmla="*/ 155 w 172"/>
                <a:gd name="T15" fmla="*/ 35 h 170"/>
                <a:gd name="T16" fmla="*/ 137 w 172"/>
                <a:gd name="T17" fmla="*/ 17 h 170"/>
                <a:gd name="T18" fmla="*/ 113 w 172"/>
                <a:gd name="T19" fmla="*/ 4 h 170"/>
                <a:gd name="T20" fmla="*/ 85 w 172"/>
                <a:gd name="T21" fmla="*/ 0 h 170"/>
                <a:gd name="T22" fmla="*/ 59 w 172"/>
                <a:gd name="T23" fmla="*/ 4 h 170"/>
                <a:gd name="T24" fmla="*/ 35 w 172"/>
                <a:gd name="T25" fmla="*/ 17 h 170"/>
                <a:gd name="T26" fmla="*/ 17 w 172"/>
                <a:gd name="T27" fmla="*/ 35 h 170"/>
                <a:gd name="T28" fmla="*/ 6 w 172"/>
                <a:gd name="T29" fmla="*/ 59 h 170"/>
                <a:gd name="T30" fmla="*/ 0 w 172"/>
                <a:gd name="T31" fmla="*/ 85 h 170"/>
                <a:gd name="T32" fmla="*/ 6 w 172"/>
                <a:gd name="T33" fmla="*/ 113 h 170"/>
                <a:gd name="T34" fmla="*/ 17 w 172"/>
                <a:gd name="T35" fmla="*/ 135 h 170"/>
                <a:gd name="T36" fmla="*/ 35 w 172"/>
                <a:gd name="T37" fmla="*/ 153 h 170"/>
                <a:gd name="T38" fmla="*/ 59 w 172"/>
                <a:gd name="T39" fmla="*/ 166 h 170"/>
                <a:gd name="T40" fmla="*/ 85 w 172"/>
                <a:gd name="T41" fmla="*/ 170 h 170"/>
                <a:gd name="T42" fmla="*/ 85 w 172"/>
                <a:gd name="T43" fmla="*/ 32 h 170"/>
                <a:gd name="T44" fmla="*/ 107 w 172"/>
                <a:gd name="T45" fmla="*/ 37 h 170"/>
                <a:gd name="T46" fmla="*/ 124 w 172"/>
                <a:gd name="T47" fmla="*/ 48 h 170"/>
                <a:gd name="T48" fmla="*/ 135 w 172"/>
                <a:gd name="T49" fmla="*/ 65 h 170"/>
                <a:gd name="T50" fmla="*/ 139 w 172"/>
                <a:gd name="T51" fmla="*/ 85 h 170"/>
                <a:gd name="T52" fmla="*/ 135 w 172"/>
                <a:gd name="T53" fmla="*/ 106 h 170"/>
                <a:gd name="T54" fmla="*/ 124 w 172"/>
                <a:gd name="T55" fmla="*/ 124 h 170"/>
                <a:gd name="T56" fmla="*/ 107 w 172"/>
                <a:gd name="T57" fmla="*/ 135 h 170"/>
                <a:gd name="T58" fmla="*/ 85 w 172"/>
                <a:gd name="T59" fmla="*/ 139 h 170"/>
                <a:gd name="T60" fmla="*/ 65 w 172"/>
                <a:gd name="T61" fmla="*/ 135 h 170"/>
                <a:gd name="T62" fmla="*/ 48 w 172"/>
                <a:gd name="T63" fmla="*/ 124 h 170"/>
                <a:gd name="T64" fmla="*/ 37 w 172"/>
                <a:gd name="T65" fmla="*/ 106 h 170"/>
                <a:gd name="T66" fmla="*/ 34 w 172"/>
                <a:gd name="T67" fmla="*/ 85 h 170"/>
                <a:gd name="T68" fmla="*/ 37 w 172"/>
                <a:gd name="T69" fmla="*/ 65 h 170"/>
                <a:gd name="T70" fmla="*/ 48 w 172"/>
                <a:gd name="T71" fmla="*/ 48 h 170"/>
                <a:gd name="T72" fmla="*/ 65 w 172"/>
                <a:gd name="T73" fmla="*/ 37 h 170"/>
                <a:gd name="T74" fmla="*/ 85 w 172"/>
                <a:gd name="T75" fmla="*/ 3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2" h="170">
                  <a:moveTo>
                    <a:pt x="85" y="170"/>
                  </a:moveTo>
                  <a:lnTo>
                    <a:pt x="113" y="166"/>
                  </a:lnTo>
                  <a:lnTo>
                    <a:pt x="137" y="153"/>
                  </a:lnTo>
                  <a:lnTo>
                    <a:pt x="155" y="135"/>
                  </a:lnTo>
                  <a:lnTo>
                    <a:pt x="166" y="113"/>
                  </a:lnTo>
                  <a:lnTo>
                    <a:pt x="172" y="85"/>
                  </a:lnTo>
                  <a:lnTo>
                    <a:pt x="166" y="59"/>
                  </a:lnTo>
                  <a:lnTo>
                    <a:pt x="155" y="35"/>
                  </a:lnTo>
                  <a:lnTo>
                    <a:pt x="137" y="17"/>
                  </a:lnTo>
                  <a:lnTo>
                    <a:pt x="113" y="4"/>
                  </a:lnTo>
                  <a:lnTo>
                    <a:pt x="85" y="0"/>
                  </a:lnTo>
                  <a:lnTo>
                    <a:pt x="59" y="4"/>
                  </a:lnTo>
                  <a:lnTo>
                    <a:pt x="35" y="17"/>
                  </a:lnTo>
                  <a:lnTo>
                    <a:pt x="17" y="35"/>
                  </a:lnTo>
                  <a:lnTo>
                    <a:pt x="6" y="59"/>
                  </a:lnTo>
                  <a:lnTo>
                    <a:pt x="0" y="85"/>
                  </a:lnTo>
                  <a:lnTo>
                    <a:pt x="6" y="113"/>
                  </a:lnTo>
                  <a:lnTo>
                    <a:pt x="17" y="135"/>
                  </a:lnTo>
                  <a:lnTo>
                    <a:pt x="35" y="153"/>
                  </a:lnTo>
                  <a:lnTo>
                    <a:pt x="59" y="166"/>
                  </a:lnTo>
                  <a:lnTo>
                    <a:pt x="85" y="170"/>
                  </a:lnTo>
                  <a:close/>
                  <a:moveTo>
                    <a:pt x="85" y="32"/>
                  </a:moveTo>
                  <a:lnTo>
                    <a:pt x="107" y="37"/>
                  </a:lnTo>
                  <a:lnTo>
                    <a:pt x="124" y="48"/>
                  </a:lnTo>
                  <a:lnTo>
                    <a:pt x="135" y="65"/>
                  </a:lnTo>
                  <a:lnTo>
                    <a:pt x="139" y="85"/>
                  </a:lnTo>
                  <a:lnTo>
                    <a:pt x="135" y="106"/>
                  </a:lnTo>
                  <a:lnTo>
                    <a:pt x="124" y="124"/>
                  </a:lnTo>
                  <a:lnTo>
                    <a:pt x="107" y="135"/>
                  </a:lnTo>
                  <a:lnTo>
                    <a:pt x="85" y="139"/>
                  </a:lnTo>
                  <a:lnTo>
                    <a:pt x="65" y="135"/>
                  </a:lnTo>
                  <a:lnTo>
                    <a:pt x="48" y="124"/>
                  </a:lnTo>
                  <a:lnTo>
                    <a:pt x="37" y="106"/>
                  </a:lnTo>
                  <a:lnTo>
                    <a:pt x="34" y="85"/>
                  </a:lnTo>
                  <a:lnTo>
                    <a:pt x="37" y="65"/>
                  </a:lnTo>
                  <a:lnTo>
                    <a:pt x="48" y="48"/>
                  </a:lnTo>
                  <a:lnTo>
                    <a:pt x="65" y="37"/>
                  </a:lnTo>
                  <a:lnTo>
                    <a:pt x="85" y="32"/>
                  </a:lnTo>
                  <a:close/>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45715" tIns="22857" rIns="45715"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2" name="Freeform 8814"/>
            <p:cNvSpPr>
              <a:spLocks/>
            </p:cNvSpPr>
            <p:nvPr/>
          </p:nvSpPr>
          <p:spPr bwMode="auto">
            <a:xfrm>
              <a:off x="9240440" y="3709842"/>
              <a:ext cx="162135" cy="261218"/>
            </a:xfrm>
            <a:custGeom>
              <a:avLst/>
              <a:gdLst>
                <a:gd name="T0" fmla="*/ 267 w 396"/>
                <a:gd name="T1" fmla="*/ 16 h 638"/>
                <a:gd name="T2" fmla="*/ 217 w 396"/>
                <a:gd name="T3" fmla="*/ 2 h 638"/>
                <a:gd name="T4" fmla="*/ 160 w 396"/>
                <a:gd name="T5" fmla="*/ 85 h 638"/>
                <a:gd name="T6" fmla="*/ 105 w 396"/>
                <a:gd name="T7" fmla="*/ 2 h 638"/>
                <a:gd name="T8" fmla="*/ 55 w 396"/>
                <a:gd name="T9" fmla="*/ 16 h 638"/>
                <a:gd name="T10" fmla="*/ 0 w 396"/>
                <a:gd name="T11" fmla="*/ 105 h 638"/>
                <a:gd name="T12" fmla="*/ 3 w 396"/>
                <a:gd name="T13" fmla="*/ 120 h 638"/>
                <a:gd name="T14" fmla="*/ 16 w 396"/>
                <a:gd name="T15" fmla="*/ 125 h 638"/>
                <a:gd name="T16" fmla="*/ 29 w 396"/>
                <a:gd name="T17" fmla="*/ 116 h 638"/>
                <a:gd name="T18" fmla="*/ 77 w 396"/>
                <a:gd name="T19" fmla="*/ 40 h 638"/>
                <a:gd name="T20" fmla="*/ 147 w 396"/>
                <a:gd name="T21" fmla="*/ 123 h 638"/>
                <a:gd name="T22" fmla="*/ 160 w 396"/>
                <a:gd name="T23" fmla="*/ 129 h 638"/>
                <a:gd name="T24" fmla="*/ 175 w 396"/>
                <a:gd name="T25" fmla="*/ 123 h 638"/>
                <a:gd name="T26" fmla="*/ 245 w 396"/>
                <a:gd name="T27" fmla="*/ 40 h 638"/>
                <a:gd name="T28" fmla="*/ 363 w 396"/>
                <a:gd name="T29" fmla="*/ 238 h 638"/>
                <a:gd name="T30" fmla="*/ 361 w 396"/>
                <a:gd name="T31" fmla="*/ 254 h 638"/>
                <a:gd name="T32" fmla="*/ 346 w 396"/>
                <a:gd name="T33" fmla="*/ 260 h 638"/>
                <a:gd name="T34" fmla="*/ 267 w 396"/>
                <a:gd name="T35" fmla="*/ 131 h 638"/>
                <a:gd name="T36" fmla="*/ 254 w 396"/>
                <a:gd name="T37" fmla="*/ 123 h 638"/>
                <a:gd name="T38" fmla="*/ 241 w 396"/>
                <a:gd name="T39" fmla="*/ 129 h 638"/>
                <a:gd name="T40" fmla="*/ 238 w 396"/>
                <a:gd name="T41" fmla="*/ 592 h 638"/>
                <a:gd name="T42" fmla="*/ 228 w 396"/>
                <a:gd name="T43" fmla="*/ 604 h 638"/>
                <a:gd name="T44" fmla="*/ 212 w 396"/>
                <a:gd name="T45" fmla="*/ 603 h 638"/>
                <a:gd name="T46" fmla="*/ 184 w 396"/>
                <a:gd name="T47" fmla="*/ 326 h 638"/>
                <a:gd name="T48" fmla="*/ 182 w 396"/>
                <a:gd name="T49" fmla="*/ 317 h 638"/>
                <a:gd name="T50" fmla="*/ 168 w 396"/>
                <a:gd name="T51" fmla="*/ 304 h 638"/>
                <a:gd name="T52" fmla="*/ 147 w 396"/>
                <a:gd name="T53" fmla="*/ 308 h 638"/>
                <a:gd name="T54" fmla="*/ 138 w 396"/>
                <a:gd name="T55" fmla="*/ 326 h 638"/>
                <a:gd name="T56" fmla="*/ 109 w 396"/>
                <a:gd name="T57" fmla="*/ 603 h 638"/>
                <a:gd name="T58" fmla="*/ 94 w 396"/>
                <a:gd name="T59" fmla="*/ 604 h 638"/>
                <a:gd name="T60" fmla="*/ 85 w 396"/>
                <a:gd name="T61" fmla="*/ 592 h 638"/>
                <a:gd name="T62" fmla="*/ 81 w 396"/>
                <a:gd name="T63" fmla="*/ 129 h 638"/>
                <a:gd name="T64" fmla="*/ 62 w 396"/>
                <a:gd name="T65" fmla="*/ 125 h 638"/>
                <a:gd name="T66" fmla="*/ 53 w 396"/>
                <a:gd name="T67" fmla="*/ 140 h 638"/>
                <a:gd name="T68" fmla="*/ 66 w 396"/>
                <a:gd name="T69" fmla="*/ 625 h 638"/>
                <a:gd name="T70" fmla="*/ 116 w 396"/>
                <a:gd name="T71" fmla="*/ 634 h 638"/>
                <a:gd name="T72" fmla="*/ 145 w 396"/>
                <a:gd name="T73" fmla="*/ 595 h 638"/>
                <a:gd name="T74" fmla="*/ 180 w 396"/>
                <a:gd name="T75" fmla="*/ 612 h 638"/>
                <a:gd name="T76" fmla="*/ 223 w 396"/>
                <a:gd name="T77" fmla="*/ 638 h 638"/>
                <a:gd name="T78" fmla="*/ 265 w 396"/>
                <a:gd name="T79" fmla="*/ 610 h 638"/>
                <a:gd name="T80" fmla="*/ 310 w 396"/>
                <a:gd name="T81" fmla="*/ 269 h 638"/>
                <a:gd name="T82" fmla="*/ 330 w 396"/>
                <a:gd name="T83" fmla="*/ 287 h 638"/>
                <a:gd name="T84" fmla="*/ 374 w 396"/>
                <a:gd name="T85" fmla="*/ 285 h 638"/>
                <a:gd name="T86" fmla="*/ 392 w 396"/>
                <a:gd name="T87" fmla="*/ 267 h 638"/>
                <a:gd name="T88" fmla="*/ 391 w 396"/>
                <a:gd name="T89" fmla="*/ 22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6" h="638">
                  <a:moveTo>
                    <a:pt x="391" y="223"/>
                  </a:moveTo>
                  <a:lnTo>
                    <a:pt x="282" y="35"/>
                  </a:lnTo>
                  <a:lnTo>
                    <a:pt x="267" y="16"/>
                  </a:lnTo>
                  <a:lnTo>
                    <a:pt x="247" y="5"/>
                  </a:lnTo>
                  <a:lnTo>
                    <a:pt x="223" y="0"/>
                  </a:lnTo>
                  <a:lnTo>
                    <a:pt x="217" y="2"/>
                  </a:lnTo>
                  <a:lnTo>
                    <a:pt x="212" y="3"/>
                  </a:lnTo>
                  <a:lnTo>
                    <a:pt x="208" y="7"/>
                  </a:lnTo>
                  <a:lnTo>
                    <a:pt x="160" y="85"/>
                  </a:lnTo>
                  <a:lnTo>
                    <a:pt x="112" y="7"/>
                  </a:lnTo>
                  <a:lnTo>
                    <a:pt x="109" y="3"/>
                  </a:lnTo>
                  <a:lnTo>
                    <a:pt x="105" y="2"/>
                  </a:lnTo>
                  <a:lnTo>
                    <a:pt x="99" y="0"/>
                  </a:lnTo>
                  <a:lnTo>
                    <a:pt x="75" y="5"/>
                  </a:lnTo>
                  <a:lnTo>
                    <a:pt x="55" y="16"/>
                  </a:lnTo>
                  <a:lnTo>
                    <a:pt x="40" y="35"/>
                  </a:lnTo>
                  <a:lnTo>
                    <a:pt x="2" y="101"/>
                  </a:lnTo>
                  <a:lnTo>
                    <a:pt x="0" y="105"/>
                  </a:lnTo>
                  <a:lnTo>
                    <a:pt x="0" y="110"/>
                  </a:lnTo>
                  <a:lnTo>
                    <a:pt x="2" y="116"/>
                  </a:lnTo>
                  <a:lnTo>
                    <a:pt x="3" y="120"/>
                  </a:lnTo>
                  <a:lnTo>
                    <a:pt x="7" y="123"/>
                  </a:lnTo>
                  <a:lnTo>
                    <a:pt x="13" y="125"/>
                  </a:lnTo>
                  <a:lnTo>
                    <a:pt x="16" y="125"/>
                  </a:lnTo>
                  <a:lnTo>
                    <a:pt x="22" y="123"/>
                  </a:lnTo>
                  <a:lnTo>
                    <a:pt x="26" y="121"/>
                  </a:lnTo>
                  <a:lnTo>
                    <a:pt x="29" y="116"/>
                  </a:lnTo>
                  <a:lnTo>
                    <a:pt x="68" y="51"/>
                  </a:lnTo>
                  <a:lnTo>
                    <a:pt x="72" y="44"/>
                  </a:lnTo>
                  <a:lnTo>
                    <a:pt x="77" y="40"/>
                  </a:lnTo>
                  <a:lnTo>
                    <a:pt x="85" y="37"/>
                  </a:lnTo>
                  <a:lnTo>
                    <a:pt x="92" y="33"/>
                  </a:lnTo>
                  <a:lnTo>
                    <a:pt x="147" y="123"/>
                  </a:lnTo>
                  <a:lnTo>
                    <a:pt x="151" y="127"/>
                  </a:lnTo>
                  <a:lnTo>
                    <a:pt x="157" y="129"/>
                  </a:lnTo>
                  <a:lnTo>
                    <a:pt x="160" y="129"/>
                  </a:lnTo>
                  <a:lnTo>
                    <a:pt x="166" y="129"/>
                  </a:lnTo>
                  <a:lnTo>
                    <a:pt x="171" y="127"/>
                  </a:lnTo>
                  <a:lnTo>
                    <a:pt x="175" y="123"/>
                  </a:lnTo>
                  <a:lnTo>
                    <a:pt x="230" y="33"/>
                  </a:lnTo>
                  <a:lnTo>
                    <a:pt x="238" y="37"/>
                  </a:lnTo>
                  <a:lnTo>
                    <a:pt x="245" y="40"/>
                  </a:lnTo>
                  <a:lnTo>
                    <a:pt x="251" y="44"/>
                  </a:lnTo>
                  <a:lnTo>
                    <a:pt x="254" y="51"/>
                  </a:lnTo>
                  <a:lnTo>
                    <a:pt x="363" y="238"/>
                  </a:lnTo>
                  <a:lnTo>
                    <a:pt x="365" y="243"/>
                  </a:lnTo>
                  <a:lnTo>
                    <a:pt x="365" y="250"/>
                  </a:lnTo>
                  <a:lnTo>
                    <a:pt x="361" y="254"/>
                  </a:lnTo>
                  <a:lnTo>
                    <a:pt x="357" y="258"/>
                  </a:lnTo>
                  <a:lnTo>
                    <a:pt x="352" y="260"/>
                  </a:lnTo>
                  <a:lnTo>
                    <a:pt x="346" y="260"/>
                  </a:lnTo>
                  <a:lnTo>
                    <a:pt x="341" y="258"/>
                  </a:lnTo>
                  <a:lnTo>
                    <a:pt x="337" y="252"/>
                  </a:lnTo>
                  <a:lnTo>
                    <a:pt x="267" y="131"/>
                  </a:lnTo>
                  <a:lnTo>
                    <a:pt x="263" y="127"/>
                  </a:lnTo>
                  <a:lnTo>
                    <a:pt x="260" y="125"/>
                  </a:lnTo>
                  <a:lnTo>
                    <a:pt x="254" y="123"/>
                  </a:lnTo>
                  <a:lnTo>
                    <a:pt x="249" y="123"/>
                  </a:lnTo>
                  <a:lnTo>
                    <a:pt x="245" y="127"/>
                  </a:lnTo>
                  <a:lnTo>
                    <a:pt x="241" y="129"/>
                  </a:lnTo>
                  <a:lnTo>
                    <a:pt x="238" y="134"/>
                  </a:lnTo>
                  <a:lnTo>
                    <a:pt x="238" y="140"/>
                  </a:lnTo>
                  <a:lnTo>
                    <a:pt x="238" y="592"/>
                  </a:lnTo>
                  <a:lnTo>
                    <a:pt x="236" y="597"/>
                  </a:lnTo>
                  <a:lnTo>
                    <a:pt x="232" y="601"/>
                  </a:lnTo>
                  <a:lnTo>
                    <a:pt x="228" y="604"/>
                  </a:lnTo>
                  <a:lnTo>
                    <a:pt x="223" y="606"/>
                  </a:lnTo>
                  <a:lnTo>
                    <a:pt x="217" y="604"/>
                  </a:lnTo>
                  <a:lnTo>
                    <a:pt x="212" y="603"/>
                  </a:lnTo>
                  <a:lnTo>
                    <a:pt x="210" y="597"/>
                  </a:lnTo>
                  <a:lnTo>
                    <a:pt x="208" y="593"/>
                  </a:lnTo>
                  <a:lnTo>
                    <a:pt x="184" y="326"/>
                  </a:lnTo>
                  <a:lnTo>
                    <a:pt x="184" y="326"/>
                  </a:lnTo>
                  <a:lnTo>
                    <a:pt x="184" y="324"/>
                  </a:lnTo>
                  <a:lnTo>
                    <a:pt x="182" y="317"/>
                  </a:lnTo>
                  <a:lnTo>
                    <a:pt x="179" y="311"/>
                  </a:lnTo>
                  <a:lnTo>
                    <a:pt x="175" y="308"/>
                  </a:lnTo>
                  <a:lnTo>
                    <a:pt x="168" y="304"/>
                  </a:lnTo>
                  <a:lnTo>
                    <a:pt x="160" y="304"/>
                  </a:lnTo>
                  <a:lnTo>
                    <a:pt x="155" y="304"/>
                  </a:lnTo>
                  <a:lnTo>
                    <a:pt x="147" y="308"/>
                  </a:lnTo>
                  <a:lnTo>
                    <a:pt x="142" y="311"/>
                  </a:lnTo>
                  <a:lnTo>
                    <a:pt x="140" y="319"/>
                  </a:lnTo>
                  <a:lnTo>
                    <a:pt x="138" y="326"/>
                  </a:lnTo>
                  <a:lnTo>
                    <a:pt x="114" y="593"/>
                  </a:lnTo>
                  <a:lnTo>
                    <a:pt x="112" y="597"/>
                  </a:lnTo>
                  <a:lnTo>
                    <a:pt x="109" y="603"/>
                  </a:lnTo>
                  <a:lnTo>
                    <a:pt x="105" y="604"/>
                  </a:lnTo>
                  <a:lnTo>
                    <a:pt x="99" y="606"/>
                  </a:lnTo>
                  <a:lnTo>
                    <a:pt x="94" y="604"/>
                  </a:lnTo>
                  <a:lnTo>
                    <a:pt x="88" y="601"/>
                  </a:lnTo>
                  <a:lnTo>
                    <a:pt x="86" y="597"/>
                  </a:lnTo>
                  <a:lnTo>
                    <a:pt x="85" y="592"/>
                  </a:lnTo>
                  <a:lnTo>
                    <a:pt x="85" y="140"/>
                  </a:lnTo>
                  <a:lnTo>
                    <a:pt x="83" y="132"/>
                  </a:lnTo>
                  <a:lnTo>
                    <a:pt x="81" y="129"/>
                  </a:lnTo>
                  <a:lnTo>
                    <a:pt x="75" y="125"/>
                  </a:lnTo>
                  <a:lnTo>
                    <a:pt x="68" y="123"/>
                  </a:lnTo>
                  <a:lnTo>
                    <a:pt x="62" y="125"/>
                  </a:lnTo>
                  <a:lnTo>
                    <a:pt x="57" y="129"/>
                  </a:lnTo>
                  <a:lnTo>
                    <a:pt x="53" y="132"/>
                  </a:lnTo>
                  <a:lnTo>
                    <a:pt x="53" y="140"/>
                  </a:lnTo>
                  <a:lnTo>
                    <a:pt x="53" y="592"/>
                  </a:lnTo>
                  <a:lnTo>
                    <a:pt x="57" y="610"/>
                  </a:lnTo>
                  <a:lnTo>
                    <a:pt x="66" y="625"/>
                  </a:lnTo>
                  <a:lnTo>
                    <a:pt x="81" y="634"/>
                  </a:lnTo>
                  <a:lnTo>
                    <a:pt x="99" y="638"/>
                  </a:lnTo>
                  <a:lnTo>
                    <a:pt x="116" y="634"/>
                  </a:lnTo>
                  <a:lnTo>
                    <a:pt x="131" y="627"/>
                  </a:lnTo>
                  <a:lnTo>
                    <a:pt x="142" y="612"/>
                  </a:lnTo>
                  <a:lnTo>
                    <a:pt x="145" y="595"/>
                  </a:lnTo>
                  <a:lnTo>
                    <a:pt x="160" y="424"/>
                  </a:lnTo>
                  <a:lnTo>
                    <a:pt x="177" y="595"/>
                  </a:lnTo>
                  <a:lnTo>
                    <a:pt x="180" y="612"/>
                  </a:lnTo>
                  <a:lnTo>
                    <a:pt x="192" y="627"/>
                  </a:lnTo>
                  <a:lnTo>
                    <a:pt x="204" y="634"/>
                  </a:lnTo>
                  <a:lnTo>
                    <a:pt x="223" y="638"/>
                  </a:lnTo>
                  <a:lnTo>
                    <a:pt x="241" y="634"/>
                  </a:lnTo>
                  <a:lnTo>
                    <a:pt x="256" y="625"/>
                  </a:lnTo>
                  <a:lnTo>
                    <a:pt x="265" y="610"/>
                  </a:lnTo>
                  <a:lnTo>
                    <a:pt x="269" y="592"/>
                  </a:lnTo>
                  <a:lnTo>
                    <a:pt x="269" y="199"/>
                  </a:lnTo>
                  <a:lnTo>
                    <a:pt x="310" y="269"/>
                  </a:lnTo>
                  <a:lnTo>
                    <a:pt x="315" y="276"/>
                  </a:lnTo>
                  <a:lnTo>
                    <a:pt x="322" y="284"/>
                  </a:lnTo>
                  <a:lnTo>
                    <a:pt x="330" y="287"/>
                  </a:lnTo>
                  <a:lnTo>
                    <a:pt x="337" y="291"/>
                  </a:lnTo>
                  <a:lnTo>
                    <a:pt x="356" y="293"/>
                  </a:lnTo>
                  <a:lnTo>
                    <a:pt x="374" y="285"/>
                  </a:lnTo>
                  <a:lnTo>
                    <a:pt x="381" y="280"/>
                  </a:lnTo>
                  <a:lnTo>
                    <a:pt x="387" y="274"/>
                  </a:lnTo>
                  <a:lnTo>
                    <a:pt x="392" y="267"/>
                  </a:lnTo>
                  <a:lnTo>
                    <a:pt x="396" y="258"/>
                  </a:lnTo>
                  <a:lnTo>
                    <a:pt x="396" y="239"/>
                  </a:lnTo>
                  <a:lnTo>
                    <a:pt x="391" y="223"/>
                  </a:lnTo>
                  <a:close/>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45715" tIns="22857" rIns="45715"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2" name="Owal 1">
            <a:extLst>
              <a:ext uri="{FF2B5EF4-FFF2-40B4-BE49-F238E27FC236}">
                <a16:creationId xmlns:a16="http://schemas.microsoft.com/office/drawing/2014/main" id="{24859F39-76B4-71ED-564D-F05255B44E24}"/>
              </a:ext>
            </a:extLst>
          </p:cNvPr>
          <p:cNvSpPr/>
          <p:nvPr/>
        </p:nvSpPr>
        <p:spPr>
          <a:xfrm>
            <a:off x="3546836" y="274628"/>
            <a:ext cx="1943268" cy="119008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Unia</a:t>
            </a:r>
            <a:r>
              <a:rPr kumimoji="0" lang="pl-PL" sz="1800" b="0" i="0" u="sng"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pl-PL"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Europejska</a:t>
            </a:r>
          </a:p>
        </p:txBody>
      </p:sp>
      <p:sp>
        <p:nvSpPr>
          <p:cNvPr id="4" name="Prostokąt 3">
            <a:extLst>
              <a:ext uri="{FF2B5EF4-FFF2-40B4-BE49-F238E27FC236}">
                <a16:creationId xmlns:a16="http://schemas.microsoft.com/office/drawing/2014/main" id="{2F78DD57-2BE1-8428-2222-B073019E8D34}"/>
              </a:ext>
            </a:extLst>
          </p:cNvPr>
          <p:cNvSpPr/>
          <p:nvPr/>
        </p:nvSpPr>
        <p:spPr>
          <a:xfrm>
            <a:off x="3105387" y="1988743"/>
            <a:ext cx="2983113" cy="5511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7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Instytucja Zarządzająca</a:t>
            </a:r>
          </a:p>
        </p:txBody>
      </p:sp>
      <p:sp>
        <p:nvSpPr>
          <p:cNvPr id="6" name="Prostokąt 5">
            <a:extLst>
              <a:ext uri="{FF2B5EF4-FFF2-40B4-BE49-F238E27FC236}">
                <a16:creationId xmlns:a16="http://schemas.microsoft.com/office/drawing/2014/main" id="{84AEA3EE-7CC1-7DC8-C748-A052D872BBA2}"/>
              </a:ext>
            </a:extLst>
          </p:cNvPr>
          <p:cNvSpPr/>
          <p:nvPr/>
        </p:nvSpPr>
        <p:spPr>
          <a:xfrm>
            <a:off x="3271324" y="3203587"/>
            <a:ext cx="2651237" cy="5261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7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Menadżer Funduszu Powierniczego</a:t>
            </a:r>
          </a:p>
        </p:txBody>
      </p:sp>
      <p:sp>
        <p:nvSpPr>
          <p:cNvPr id="7" name="Prostokąt 6">
            <a:extLst>
              <a:ext uri="{FF2B5EF4-FFF2-40B4-BE49-F238E27FC236}">
                <a16:creationId xmlns:a16="http://schemas.microsoft.com/office/drawing/2014/main" id="{945E2B1B-6278-BD67-E122-4845A9E098D3}"/>
              </a:ext>
            </a:extLst>
          </p:cNvPr>
          <p:cNvSpPr/>
          <p:nvPr/>
        </p:nvSpPr>
        <p:spPr>
          <a:xfrm>
            <a:off x="3722395" y="4521559"/>
            <a:ext cx="1833101" cy="54182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7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Partnerzy Finansujący</a:t>
            </a:r>
          </a:p>
        </p:txBody>
      </p:sp>
      <p:cxnSp>
        <p:nvCxnSpPr>
          <p:cNvPr id="11" name="Łącznik prosty ze strzałką 10">
            <a:extLst>
              <a:ext uri="{FF2B5EF4-FFF2-40B4-BE49-F238E27FC236}">
                <a16:creationId xmlns:a16="http://schemas.microsoft.com/office/drawing/2014/main" id="{6A9C4A4D-F51C-A4CC-7625-9A7D86B5D899}"/>
              </a:ext>
            </a:extLst>
          </p:cNvPr>
          <p:cNvCxnSpPr/>
          <p:nvPr/>
        </p:nvCxnSpPr>
        <p:spPr>
          <a:xfrm>
            <a:off x="4518470" y="1554456"/>
            <a:ext cx="0" cy="299396"/>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4" name="Łącznik prosty ze strzałką 13">
            <a:extLst>
              <a:ext uri="{FF2B5EF4-FFF2-40B4-BE49-F238E27FC236}">
                <a16:creationId xmlns:a16="http://schemas.microsoft.com/office/drawing/2014/main" id="{BBAF1AA9-B1C1-D4CD-2F19-D64684D7D84A}"/>
              </a:ext>
            </a:extLst>
          </p:cNvPr>
          <p:cNvCxnSpPr/>
          <p:nvPr/>
        </p:nvCxnSpPr>
        <p:spPr>
          <a:xfrm>
            <a:off x="4518470" y="2757266"/>
            <a:ext cx="4639" cy="296650"/>
          </a:xfrm>
          <a:prstGeom prst="straightConnector1">
            <a:avLst/>
          </a:prstGeom>
          <a:ln>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Łącznik prosty ze strzałką 16">
            <a:extLst>
              <a:ext uri="{FF2B5EF4-FFF2-40B4-BE49-F238E27FC236}">
                <a16:creationId xmlns:a16="http://schemas.microsoft.com/office/drawing/2014/main" id="{82747DA1-9EE4-55C7-7B6C-5554DF8AA27D}"/>
              </a:ext>
            </a:extLst>
          </p:cNvPr>
          <p:cNvCxnSpPr/>
          <p:nvPr/>
        </p:nvCxnSpPr>
        <p:spPr>
          <a:xfrm>
            <a:off x="4551043" y="4010226"/>
            <a:ext cx="4639" cy="296650"/>
          </a:xfrm>
          <a:prstGeom prst="straightConnector1">
            <a:avLst/>
          </a:prstGeom>
          <a:ln>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Łącznik prosty ze strzałką 17">
            <a:extLst>
              <a:ext uri="{FF2B5EF4-FFF2-40B4-BE49-F238E27FC236}">
                <a16:creationId xmlns:a16="http://schemas.microsoft.com/office/drawing/2014/main" id="{7BAB9C94-B453-AC08-298B-C53A54234087}"/>
              </a:ext>
            </a:extLst>
          </p:cNvPr>
          <p:cNvCxnSpPr/>
          <p:nvPr/>
        </p:nvCxnSpPr>
        <p:spPr>
          <a:xfrm>
            <a:off x="4554445" y="5325052"/>
            <a:ext cx="4639" cy="296650"/>
          </a:xfrm>
          <a:prstGeom prst="straightConnector1">
            <a:avLst/>
          </a:prstGeom>
          <a:ln>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19" name="Grupa 18">
            <a:extLst>
              <a:ext uri="{FF2B5EF4-FFF2-40B4-BE49-F238E27FC236}">
                <a16:creationId xmlns:a16="http://schemas.microsoft.com/office/drawing/2014/main" id="{774A967B-AFD3-9AA3-4607-610E8C85762A}"/>
              </a:ext>
            </a:extLst>
          </p:cNvPr>
          <p:cNvGrpSpPr/>
          <p:nvPr/>
        </p:nvGrpSpPr>
        <p:grpSpPr>
          <a:xfrm>
            <a:off x="8390328" y="6097122"/>
            <a:ext cx="828248" cy="495775"/>
            <a:chOff x="8916989" y="3643514"/>
            <a:chExt cx="485586" cy="327546"/>
          </a:xfrm>
        </p:grpSpPr>
        <p:sp>
          <p:nvSpPr>
            <p:cNvPr id="20" name="Freeform 8809">
              <a:extLst>
                <a:ext uri="{FF2B5EF4-FFF2-40B4-BE49-F238E27FC236}">
                  <a16:creationId xmlns:a16="http://schemas.microsoft.com/office/drawing/2014/main" id="{5C685B98-A0FF-2E53-31FD-E3D23984639E}"/>
                </a:ext>
              </a:extLst>
            </p:cNvPr>
            <p:cNvSpPr>
              <a:spLocks noEditPoints="1"/>
            </p:cNvSpPr>
            <p:nvPr/>
          </p:nvSpPr>
          <p:spPr bwMode="auto">
            <a:xfrm>
              <a:off x="8979223" y="3643514"/>
              <a:ext cx="69603" cy="69603"/>
            </a:xfrm>
            <a:custGeom>
              <a:avLst/>
              <a:gdLst>
                <a:gd name="T0" fmla="*/ 85 w 170"/>
                <a:gd name="T1" fmla="*/ 170 h 170"/>
                <a:gd name="T2" fmla="*/ 112 w 170"/>
                <a:gd name="T3" fmla="*/ 166 h 170"/>
                <a:gd name="T4" fmla="*/ 134 w 170"/>
                <a:gd name="T5" fmla="*/ 153 h 170"/>
                <a:gd name="T6" fmla="*/ 153 w 170"/>
                <a:gd name="T7" fmla="*/ 135 h 170"/>
                <a:gd name="T8" fmla="*/ 166 w 170"/>
                <a:gd name="T9" fmla="*/ 113 h 170"/>
                <a:gd name="T10" fmla="*/ 170 w 170"/>
                <a:gd name="T11" fmla="*/ 85 h 170"/>
                <a:gd name="T12" fmla="*/ 166 w 170"/>
                <a:gd name="T13" fmla="*/ 59 h 170"/>
                <a:gd name="T14" fmla="*/ 153 w 170"/>
                <a:gd name="T15" fmla="*/ 35 h 170"/>
                <a:gd name="T16" fmla="*/ 134 w 170"/>
                <a:gd name="T17" fmla="*/ 17 h 170"/>
                <a:gd name="T18" fmla="*/ 112 w 170"/>
                <a:gd name="T19" fmla="*/ 4 h 170"/>
                <a:gd name="T20" fmla="*/ 85 w 170"/>
                <a:gd name="T21" fmla="*/ 0 h 170"/>
                <a:gd name="T22" fmla="*/ 57 w 170"/>
                <a:gd name="T23" fmla="*/ 4 h 170"/>
                <a:gd name="T24" fmla="*/ 35 w 170"/>
                <a:gd name="T25" fmla="*/ 17 h 170"/>
                <a:gd name="T26" fmla="*/ 16 w 170"/>
                <a:gd name="T27" fmla="*/ 35 h 170"/>
                <a:gd name="T28" fmla="*/ 4 w 170"/>
                <a:gd name="T29" fmla="*/ 59 h 170"/>
                <a:gd name="T30" fmla="*/ 0 w 170"/>
                <a:gd name="T31" fmla="*/ 85 h 170"/>
                <a:gd name="T32" fmla="*/ 4 w 170"/>
                <a:gd name="T33" fmla="*/ 113 h 170"/>
                <a:gd name="T34" fmla="*/ 16 w 170"/>
                <a:gd name="T35" fmla="*/ 135 h 170"/>
                <a:gd name="T36" fmla="*/ 35 w 170"/>
                <a:gd name="T37" fmla="*/ 153 h 170"/>
                <a:gd name="T38" fmla="*/ 57 w 170"/>
                <a:gd name="T39" fmla="*/ 166 h 170"/>
                <a:gd name="T40" fmla="*/ 85 w 170"/>
                <a:gd name="T41" fmla="*/ 170 h 170"/>
                <a:gd name="T42" fmla="*/ 85 w 170"/>
                <a:gd name="T43" fmla="*/ 32 h 170"/>
                <a:gd name="T44" fmla="*/ 105 w 170"/>
                <a:gd name="T45" fmla="*/ 37 h 170"/>
                <a:gd name="T46" fmla="*/ 122 w 170"/>
                <a:gd name="T47" fmla="*/ 48 h 170"/>
                <a:gd name="T48" fmla="*/ 134 w 170"/>
                <a:gd name="T49" fmla="*/ 65 h 170"/>
                <a:gd name="T50" fmla="*/ 138 w 170"/>
                <a:gd name="T51" fmla="*/ 85 h 170"/>
                <a:gd name="T52" fmla="*/ 134 w 170"/>
                <a:gd name="T53" fmla="*/ 106 h 170"/>
                <a:gd name="T54" fmla="*/ 122 w 170"/>
                <a:gd name="T55" fmla="*/ 124 h 170"/>
                <a:gd name="T56" fmla="*/ 105 w 170"/>
                <a:gd name="T57" fmla="*/ 135 h 170"/>
                <a:gd name="T58" fmla="*/ 85 w 170"/>
                <a:gd name="T59" fmla="*/ 139 h 170"/>
                <a:gd name="T60" fmla="*/ 64 w 170"/>
                <a:gd name="T61" fmla="*/ 135 h 170"/>
                <a:gd name="T62" fmla="*/ 48 w 170"/>
                <a:gd name="T63" fmla="*/ 124 h 170"/>
                <a:gd name="T64" fmla="*/ 35 w 170"/>
                <a:gd name="T65" fmla="*/ 106 h 170"/>
                <a:gd name="T66" fmla="*/ 31 w 170"/>
                <a:gd name="T67" fmla="*/ 85 h 170"/>
                <a:gd name="T68" fmla="*/ 35 w 170"/>
                <a:gd name="T69" fmla="*/ 65 h 170"/>
                <a:gd name="T70" fmla="*/ 48 w 170"/>
                <a:gd name="T71" fmla="*/ 48 h 170"/>
                <a:gd name="T72" fmla="*/ 64 w 170"/>
                <a:gd name="T73" fmla="*/ 37 h 170"/>
                <a:gd name="T74" fmla="*/ 85 w 170"/>
                <a:gd name="T75" fmla="*/ 3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170">
                  <a:moveTo>
                    <a:pt x="85" y="170"/>
                  </a:moveTo>
                  <a:lnTo>
                    <a:pt x="112" y="166"/>
                  </a:lnTo>
                  <a:lnTo>
                    <a:pt x="134" y="153"/>
                  </a:lnTo>
                  <a:lnTo>
                    <a:pt x="153" y="135"/>
                  </a:lnTo>
                  <a:lnTo>
                    <a:pt x="166" y="113"/>
                  </a:lnTo>
                  <a:lnTo>
                    <a:pt x="170" y="85"/>
                  </a:lnTo>
                  <a:lnTo>
                    <a:pt x="166" y="59"/>
                  </a:lnTo>
                  <a:lnTo>
                    <a:pt x="153" y="35"/>
                  </a:lnTo>
                  <a:lnTo>
                    <a:pt x="134" y="17"/>
                  </a:lnTo>
                  <a:lnTo>
                    <a:pt x="112" y="4"/>
                  </a:lnTo>
                  <a:lnTo>
                    <a:pt x="85" y="0"/>
                  </a:lnTo>
                  <a:lnTo>
                    <a:pt x="57" y="4"/>
                  </a:lnTo>
                  <a:lnTo>
                    <a:pt x="35" y="17"/>
                  </a:lnTo>
                  <a:lnTo>
                    <a:pt x="16" y="35"/>
                  </a:lnTo>
                  <a:lnTo>
                    <a:pt x="4" y="59"/>
                  </a:lnTo>
                  <a:lnTo>
                    <a:pt x="0" y="85"/>
                  </a:lnTo>
                  <a:lnTo>
                    <a:pt x="4" y="113"/>
                  </a:lnTo>
                  <a:lnTo>
                    <a:pt x="16" y="135"/>
                  </a:lnTo>
                  <a:lnTo>
                    <a:pt x="35" y="153"/>
                  </a:lnTo>
                  <a:lnTo>
                    <a:pt x="57" y="166"/>
                  </a:lnTo>
                  <a:lnTo>
                    <a:pt x="85" y="170"/>
                  </a:lnTo>
                  <a:close/>
                  <a:moveTo>
                    <a:pt x="85" y="32"/>
                  </a:moveTo>
                  <a:lnTo>
                    <a:pt x="105" y="37"/>
                  </a:lnTo>
                  <a:lnTo>
                    <a:pt x="122" y="48"/>
                  </a:lnTo>
                  <a:lnTo>
                    <a:pt x="134" y="65"/>
                  </a:lnTo>
                  <a:lnTo>
                    <a:pt x="138" y="85"/>
                  </a:lnTo>
                  <a:lnTo>
                    <a:pt x="134" y="106"/>
                  </a:lnTo>
                  <a:lnTo>
                    <a:pt x="122" y="124"/>
                  </a:lnTo>
                  <a:lnTo>
                    <a:pt x="105" y="135"/>
                  </a:lnTo>
                  <a:lnTo>
                    <a:pt x="85" y="139"/>
                  </a:lnTo>
                  <a:lnTo>
                    <a:pt x="64" y="135"/>
                  </a:lnTo>
                  <a:lnTo>
                    <a:pt x="48" y="124"/>
                  </a:lnTo>
                  <a:lnTo>
                    <a:pt x="35" y="106"/>
                  </a:lnTo>
                  <a:lnTo>
                    <a:pt x="31" y="85"/>
                  </a:lnTo>
                  <a:lnTo>
                    <a:pt x="35" y="65"/>
                  </a:lnTo>
                  <a:lnTo>
                    <a:pt x="48" y="48"/>
                  </a:lnTo>
                  <a:lnTo>
                    <a:pt x="64" y="37"/>
                  </a:lnTo>
                  <a:lnTo>
                    <a:pt x="85" y="32"/>
                  </a:lnTo>
                  <a:close/>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45715" tIns="22857" rIns="45715"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Freeform 8810">
              <a:extLst>
                <a:ext uri="{FF2B5EF4-FFF2-40B4-BE49-F238E27FC236}">
                  <a16:creationId xmlns:a16="http://schemas.microsoft.com/office/drawing/2014/main" id="{A07BDC49-7017-F533-DE90-483138A9C9D3}"/>
                </a:ext>
              </a:extLst>
            </p:cNvPr>
            <p:cNvSpPr>
              <a:spLocks noEditPoints="1"/>
            </p:cNvSpPr>
            <p:nvPr/>
          </p:nvSpPr>
          <p:spPr bwMode="auto">
            <a:xfrm>
              <a:off x="8916989" y="3709842"/>
              <a:ext cx="193252" cy="261218"/>
            </a:xfrm>
            <a:custGeom>
              <a:avLst/>
              <a:gdLst>
                <a:gd name="T0" fmla="*/ 321 w 472"/>
                <a:gd name="T1" fmla="*/ 5 h 638"/>
                <a:gd name="T2" fmla="*/ 287 w 472"/>
                <a:gd name="T3" fmla="*/ 3 h 638"/>
                <a:gd name="T4" fmla="*/ 188 w 472"/>
                <a:gd name="T5" fmla="*/ 7 h 638"/>
                <a:gd name="T6" fmla="*/ 175 w 472"/>
                <a:gd name="T7" fmla="*/ 0 h 638"/>
                <a:gd name="T8" fmla="*/ 114 w 472"/>
                <a:gd name="T9" fmla="*/ 35 h 638"/>
                <a:gd name="T10" fmla="*/ 2 w 472"/>
                <a:gd name="T11" fmla="*/ 258 h 638"/>
                <a:gd name="T12" fmla="*/ 16 w 472"/>
                <a:gd name="T13" fmla="*/ 280 h 638"/>
                <a:gd name="T14" fmla="*/ 38 w 472"/>
                <a:gd name="T15" fmla="*/ 291 h 638"/>
                <a:gd name="T16" fmla="*/ 77 w 472"/>
                <a:gd name="T17" fmla="*/ 282 h 638"/>
                <a:gd name="T18" fmla="*/ 127 w 472"/>
                <a:gd name="T19" fmla="*/ 592 h 638"/>
                <a:gd name="T20" fmla="*/ 156 w 472"/>
                <a:gd name="T21" fmla="*/ 634 h 638"/>
                <a:gd name="T22" fmla="*/ 206 w 472"/>
                <a:gd name="T23" fmla="*/ 627 h 638"/>
                <a:gd name="T24" fmla="*/ 236 w 472"/>
                <a:gd name="T25" fmla="*/ 424 h 638"/>
                <a:gd name="T26" fmla="*/ 265 w 472"/>
                <a:gd name="T27" fmla="*/ 627 h 638"/>
                <a:gd name="T28" fmla="*/ 315 w 472"/>
                <a:gd name="T29" fmla="*/ 634 h 638"/>
                <a:gd name="T30" fmla="*/ 344 w 472"/>
                <a:gd name="T31" fmla="*/ 592 h 638"/>
                <a:gd name="T32" fmla="*/ 394 w 472"/>
                <a:gd name="T33" fmla="*/ 282 h 638"/>
                <a:gd name="T34" fmla="*/ 433 w 472"/>
                <a:gd name="T35" fmla="*/ 291 h 638"/>
                <a:gd name="T36" fmla="*/ 455 w 472"/>
                <a:gd name="T37" fmla="*/ 280 h 638"/>
                <a:gd name="T38" fmla="*/ 470 w 472"/>
                <a:gd name="T39" fmla="*/ 258 h 638"/>
                <a:gd name="T40" fmla="*/ 357 w 472"/>
                <a:gd name="T41" fmla="*/ 35 h 638"/>
                <a:gd name="T42" fmla="*/ 433 w 472"/>
                <a:gd name="T43" fmla="*/ 258 h 638"/>
                <a:gd name="T44" fmla="*/ 416 w 472"/>
                <a:gd name="T45" fmla="*/ 258 h 638"/>
                <a:gd name="T46" fmla="*/ 339 w 472"/>
                <a:gd name="T47" fmla="*/ 127 h 638"/>
                <a:gd name="T48" fmla="*/ 324 w 472"/>
                <a:gd name="T49" fmla="*/ 123 h 638"/>
                <a:gd name="T50" fmla="*/ 313 w 472"/>
                <a:gd name="T51" fmla="*/ 134 h 638"/>
                <a:gd name="T52" fmla="*/ 311 w 472"/>
                <a:gd name="T53" fmla="*/ 597 h 638"/>
                <a:gd name="T54" fmla="*/ 297 w 472"/>
                <a:gd name="T55" fmla="*/ 606 h 638"/>
                <a:gd name="T56" fmla="*/ 284 w 472"/>
                <a:gd name="T57" fmla="*/ 597 h 638"/>
                <a:gd name="T58" fmla="*/ 260 w 472"/>
                <a:gd name="T59" fmla="*/ 326 h 638"/>
                <a:gd name="T60" fmla="*/ 254 w 472"/>
                <a:gd name="T61" fmla="*/ 311 h 638"/>
                <a:gd name="T62" fmla="*/ 236 w 472"/>
                <a:gd name="T63" fmla="*/ 304 h 638"/>
                <a:gd name="T64" fmla="*/ 217 w 472"/>
                <a:gd name="T65" fmla="*/ 311 h 638"/>
                <a:gd name="T66" fmla="*/ 190 w 472"/>
                <a:gd name="T67" fmla="*/ 593 h 638"/>
                <a:gd name="T68" fmla="*/ 180 w 472"/>
                <a:gd name="T69" fmla="*/ 604 h 638"/>
                <a:gd name="T70" fmla="*/ 164 w 472"/>
                <a:gd name="T71" fmla="*/ 601 h 638"/>
                <a:gd name="T72" fmla="*/ 160 w 472"/>
                <a:gd name="T73" fmla="*/ 140 h 638"/>
                <a:gd name="T74" fmla="*/ 153 w 472"/>
                <a:gd name="T75" fmla="*/ 127 h 638"/>
                <a:gd name="T76" fmla="*/ 138 w 472"/>
                <a:gd name="T77" fmla="*/ 125 h 638"/>
                <a:gd name="T78" fmla="*/ 59 w 472"/>
                <a:gd name="T79" fmla="*/ 252 h 638"/>
                <a:gd name="T80" fmla="*/ 44 w 472"/>
                <a:gd name="T81" fmla="*/ 260 h 638"/>
                <a:gd name="T82" fmla="*/ 33 w 472"/>
                <a:gd name="T83" fmla="*/ 250 h 638"/>
                <a:gd name="T84" fmla="*/ 142 w 472"/>
                <a:gd name="T85" fmla="*/ 51 h 638"/>
                <a:gd name="T86" fmla="*/ 158 w 472"/>
                <a:gd name="T87" fmla="*/ 37 h 638"/>
                <a:gd name="T88" fmla="*/ 226 w 472"/>
                <a:gd name="T89" fmla="*/ 127 h 638"/>
                <a:gd name="T90" fmla="*/ 241 w 472"/>
                <a:gd name="T91" fmla="*/ 129 h 638"/>
                <a:gd name="T92" fmla="*/ 306 w 472"/>
                <a:gd name="T93" fmla="*/ 33 h 638"/>
                <a:gd name="T94" fmla="*/ 324 w 472"/>
                <a:gd name="T95" fmla="*/ 44 h 638"/>
                <a:gd name="T96" fmla="*/ 439 w 472"/>
                <a:gd name="T97" fmla="*/ 24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2" h="638">
                  <a:moveTo>
                    <a:pt x="357" y="35"/>
                  </a:moveTo>
                  <a:lnTo>
                    <a:pt x="341" y="16"/>
                  </a:lnTo>
                  <a:lnTo>
                    <a:pt x="321" y="5"/>
                  </a:lnTo>
                  <a:lnTo>
                    <a:pt x="297" y="0"/>
                  </a:lnTo>
                  <a:lnTo>
                    <a:pt x="291" y="2"/>
                  </a:lnTo>
                  <a:lnTo>
                    <a:pt x="287" y="3"/>
                  </a:lnTo>
                  <a:lnTo>
                    <a:pt x="284" y="7"/>
                  </a:lnTo>
                  <a:lnTo>
                    <a:pt x="236" y="85"/>
                  </a:lnTo>
                  <a:lnTo>
                    <a:pt x="188" y="7"/>
                  </a:lnTo>
                  <a:lnTo>
                    <a:pt x="184" y="3"/>
                  </a:lnTo>
                  <a:lnTo>
                    <a:pt x="179" y="2"/>
                  </a:lnTo>
                  <a:lnTo>
                    <a:pt x="175" y="0"/>
                  </a:lnTo>
                  <a:lnTo>
                    <a:pt x="151" y="5"/>
                  </a:lnTo>
                  <a:lnTo>
                    <a:pt x="129" y="16"/>
                  </a:lnTo>
                  <a:lnTo>
                    <a:pt x="114" y="35"/>
                  </a:lnTo>
                  <a:lnTo>
                    <a:pt x="5" y="223"/>
                  </a:lnTo>
                  <a:lnTo>
                    <a:pt x="0" y="239"/>
                  </a:lnTo>
                  <a:lnTo>
                    <a:pt x="2" y="258"/>
                  </a:lnTo>
                  <a:lnTo>
                    <a:pt x="5" y="267"/>
                  </a:lnTo>
                  <a:lnTo>
                    <a:pt x="9" y="274"/>
                  </a:lnTo>
                  <a:lnTo>
                    <a:pt x="16" y="280"/>
                  </a:lnTo>
                  <a:lnTo>
                    <a:pt x="24" y="285"/>
                  </a:lnTo>
                  <a:lnTo>
                    <a:pt x="31" y="289"/>
                  </a:lnTo>
                  <a:lnTo>
                    <a:pt x="38" y="291"/>
                  </a:lnTo>
                  <a:lnTo>
                    <a:pt x="46" y="293"/>
                  </a:lnTo>
                  <a:lnTo>
                    <a:pt x="62" y="289"/>
                  </a:lnTo>
                  <a:lnTo>
                    <a:pt x="77" y="282"/>
                  </a:lnTo>
                  <a:lnTo>
                    <a:pt x="86" y="269"/>
                  </a:lnTo>
                  <a:lnTo>
                    <a:pt x="127" y="199"/>
                  </a:lnTo>
                  <a:lnTo>
                    <a:pt x="127" y="592"/>
                  </a:lnTo>
                  <a:lnTo>
                    <a:pt x="131" y="610"/>
                  </a:lnTo>
                  <a:lnTo>
                    <a:pt x="142" y="625"/>
                  </a:lnTo>
                  <a:lnTo>
                    <a:pt x="156" y="634"/>
                  </a:lnTo>
                  <a:lnTo>
                    <a:pt x="175" y="638"/>
                  </a:lnTo>
                  <a:lnTo>
                    <a:pt x="191" y="634"/>
                  </a:lnTo>
                  <a:lnTo>
                    <a:pt x="206" y="627"/>
                  </a:lnTo>
                  <a:lnTo>
                    <a:pt x="215" y="612"/>
                  </a:lnTo>
                  <a:lnTo>
                    <a:pt x="221" y="595"/>
                  </a:lnTo>
                  <a:lnTo>
                    <a:pt x="236" y="424"/>
                  </a:lnTo>
                  <a:lnTo>
                    <a:pt x="250" y="595"/>
                  </a:lnTo>
                  <a:lnTo>
                    <a:pt x="256" y="612"/>
                  </a:lnTo>
                  <a:lnTo>
                    <a:pt x="265" y="627"/>
                  </a:lnTo>
                  <a:lnTo>
                    <a:pt x="280" y="634"/>
                  </a:lnTo>
                  <a:lnTo>
                    <a:pt x="297" y="638"/>
                  </a:lnTo>
                  <a:lnTo>
                    <a:pt x="315" y="634"/>
                  </a:lnTo>
                  <a:lnTo>
                    <a:pt x="330" y="625"/>
                  </a:lnTo>
                  <a:lnTo>
                    <a:pt x="341" y="610"/>
                  </a:lnTo>
                  <a:lnTo>
                    <a:pt x="344" y="592"/>
                  </a:lnTo>
                  <a:lnTo>
                    <a:pt x="344" y="199"/>
                  </a:lnTo>
                  <a:lnTo>
                    <a:pt x="385" y="269"/>
                  </a:lnTo>
                  <a:lnTo>
                    <a:pt x="394" y="282"/>
                  </a:lnTo>
                  <a:lnTo>
                    <a:pt x="409" y="289"/>
                  </a:lnTo>
                  <a:lnTo>
                    <a:pt x="426" y="293"/>
                  </a:lnTo>
                  <a:lnTo>
                    <a:pt x="433" y="291"/>
                  </a:lnTo>
                  <a:lnTo>
                    <a:pt x="440" y="289"/>
                  </a:lnTo>
                  <a:lnTo>
                    <a:pt x="448" y="285"/>
                  </a:lnTo>
                  <a:lnTo>
                    <a:pt x="455" y="280"/>
                  </a:lnTo>
                  <a:lnTo>
                    <a:pt x="462" y="274"/>
                  </a:lnTo>
                  <a:lnTo>
                    <a:pt x="466" y="267"/>
                  </a:lnTo>
                  <a:lnTo>
                    <a:pt x="470" y="258"/>
                  </a:lnTo>
                  <a:lnTo>
                    <a:pt x="472" y="239"/>
                  </a:lnTo>
                  <a:lnTo>
                    <a:pt x="464" y="223"/>
                  </a:lnTo>
                  <a:lnTo>
                    <a:pt x="357" y="35"/>
                  </a:lnTo>
                  <a:close/>
                  <a:moveTo>
                    <a:pt x="439" y="250"/>
                  </a:moveTo>
                  <a:lnTo>
                    <a:pt x="437" y="254"/>
                  </a:lnTo>
                  <a:lnTo>
                    <a:pt x="433" y="258"/>
                  </a:lnTo>
                  <a:lnTo>
                    <a:pt x="427" y="260"/>
                  </a:lnTo>
                  <a:lnTo>
                    <a:pt x="420" y="260"/>
                  </a:lnTo>
                  <a:lnTo>
                    <a:pt x="416" y="258"/>
                  </a:lnTo>
                  <a:lnTo>
                    <a:pt x="413" y="252"/>
                  </a:lnTo>
                  <a:lnTo>
                    <a:pt x="341" y="131"/>
                  </a:lnTo>
                  <a:lnTo>
                    <a:pt x="339" y="127"/>
                  </a:lnTo>
                  <a:lnTo>
                    <a:pt x="333" y="125"/>
                  </a:lnTo>
                  <a:lnTo>
                    <a:pt x="330" y="123"/>
                  </a:lnTo>
                  <a:lnTo>
                    <a:pt x="324" y="123"/>
                  </a:lnTo>
                  <a:lnTo>
                    <a:pt x="319" y="127"/>
                  </a:lnTo>
                  <a:lnTo>
                    <a:pt x="315" y="129"/>
                  </a:lnTo>
                  <a:lnTo>
                    <a:pt x="313" y="134"/>
                  </a:lnTo>
                  <a:lnTo>
                    <a:pt x="311" y="140"/>
                  </a:lnTo>
                  <a:lnTo>
                    <a:pt x="311" y="592"/>
                  </a:lnTo>
                  <a:lnTo>
                    <a:pt x="311" y="597"/>
                  </a:lnTo>
                  <a:lnTo>
                    <a:pt x="308" y="601"/>
                  </a:lnTo>
                  <a:lnTo>
                    <a:pt x="302" y="604"/>
                  </a:lnTo>
                  <a:lnTo>
                    <a:pt x="297" y="606"/>
                  </a:lnTo>
                  <a:lnTo>
                    <a:pt x="291" y="604"/>
                  </a:lnTo>
                  <a:lnTo>
                    <a:pt x="287" y="603"/>
                  </a:lnTo>
                  <a:lnTo>
                    <a:pt x="284" y="597"/>
                  </a:lnTo>
                  <a:lnTo>
                    <a:pt x="282" y="593"/>
                  </a:lnTo>
                  <a:lnTo>
                    <a:pt x="260" y="326"/>
                  </a:lnTo>
                  <a:lnTo>
                    <a:pt x="260" y="326"/>
                  </a:lnTo>
                  <a:lnTo>
                    <a:pt x="260" y="324"/>
                  </a:lnTo>
                  <a:lnTo>
                    <a:pt x="258" y="317"/>
                  </a:lnTo>
                  <a:lnTo>
                    <a:pt x="254" y="311"/>
                  </a:lnTo>
                  <a:lnTo>
                    <a:pt x="249" y="308"/>
                  </a:lnTo>
                  <a:lnTo>
                    <a:pt x="243" y="304"/>
                  </a:lnTo>
                  <a:lnTo>
                    <a:pt x="236" y="304"/>
                  </a:lnTo>
                  <a:lnTo>
                    <a:pt x="228" y="304"/>
                  </a:lnTo>
                  <a:lnTo>
                    <a:pt x="223" y="308"/>
                  </a:lnTo>
                  <a:lnTo>
                    <a:pt x="217" y="311"/>
                  </a:lnTo>
                  <a:lnTo>
                    <a:pt x="214" y="319"/>
                  </a:lnTo>
                  <a:lnTo>
                    <a:pt x="212" y="326"/>
                  </a:lnTo>
                  <a:lnTo>
                    <a:pt x="190" y="593"/>
                  </a:lnTo>
                  <a:lnTo>
                    <a:pt x="188" y="597"/>
                  </a:lnTo>
                  <a:lnTo>
                    <a:pt x="184" y="603"/>
                  </a:lnTo>
                  <a:lnTo>
                    <a:pt x="180" y="604"/>
                  </a:lnTo>
                  <a:lnTo>
                    <a:pt x="175" y="606"/>
                  </a:lnTo>
                  <a:lnTo>
                    <a:pt x="167" y="604"/>
                  </a:lnTo>
                  <a:lnTo>
                    <a:pt x="164" y="601"/>
                  </a:lnTo>
                  <a:lnTo>
                    <a:pt x="160" y="597"/>
                  </a:lnTo>
                  <a:lnTo>
                    <a:pt x="160" y="592"/>
                  </a:lnTo>
                  <a:lnTo>
                    <a:pt x="160" y="140"/>
                  </a:lnTo>
                  <a:lnTo>
                    <a:pt x="158" y="134"/>
                  </a:lnTo>
                  <a:lnTo>
                    <a:pt x="156" y="129"/>
                  </a:lnTo>
                  <a:lnTo>
                    <a:pt x="153" y="127"/>
                  </a:lnTo>
                  <a:lnTo>
                    <a:pt x="147" y="123"/>
                  </a:lnTo>
                  <a:lnTo>
                    <a:pt x="142" y="123"/>
                  </a:lnTo>
                  <a:lnTo>
                    <a:pt x="138" y="125"/>
                  </a:lnTo>
                  <a:lnTo>
                    <a:pt x="132" y="127"/>
                  </a:lnTo>
                  <a:lnTo>
                    <a:pt x="129" y="131"/>
                  </a:lnTo>
                  <a:lnTo>
                    <a:pt x="59" y="252"/>
                  </a:lnTo>
                  <a:lnTo>
                    <a:pt x="55" y="258"/>
                  </a:lnTo>
                  <a:lnTo>
                    <a:pt x="50" y="260"/>
                  </a:lnTo>
                  <a:lnTo>
                    <a:pt x="44" y="260"/>
                  </a:lnTo>
                  <a:lnTo>
                    <a:pt x="38" y="258"/>
                  </a:lnTo>
                  <a:lnTo>
                    <a:pt x="35" y="254"/>
                  </a:lnTo>
                  <a:lnTo>
                    <a:pt x="33" y="250"/>
                  </a:lnTo>
                  <a:lnTo>
                    <a:pt x="31" y="243"/>
                  </a:lnTo>
                  <a:lnTo>
                    <a:pt x="33" y="238"/>
                  </a:lnTo>
                  <a:lnTo>
                    <a:pt x="142" y="51"/>
                  </a:lnTo>
                  <a:lnTo>
                    <a:pt x="147" y="44"/>
                  </a:lnTo>
                  <a:lnTo>
                    <a:pt x="153" y="40"/>
                  </a:lnTo>
                  <a:lnTo>
                    <a:pt x="158" y="37"/>
                  </a:lnTo>
                  <a:lnTo>
                    <a:pt x="166" y="33"/>
                  </a:lnTo>
                  <a:lnTo>
                    <a:pt x="223" y="123"/>
                  </a:lnTo>
                  <a:lnTo>
                    <a:pt x="226" y="127"/>
                  </a:lnTo>
                  <a:lnTo>
                    <a:pt x="230" y="129"/>
                  </a:lnTo>
                  <a:lnTo>
                    <a:pt x="236" y="131"/>
                  </a:lnTo>
                  <a:lnTo>
                    <a:pt x="241" y="129"/>
                  </a:lnTo>
                  <a:lnTo>
                    <a:pt x="245" y="127"/>
                  </a:lnTo>
                  <a:lnTo>
                    <a:pt x="249" y="123"/>
                  </a:lnTo>
                  <a:lnTo>
                    <a:pt x="306" y="33"/>
                  </a:lnTo>
                  <a:lnTo>
                    <a:pt x="313" y="37"/>
                  </a:lnTo>
                  <a:lnTo>
                    <a:pt x="319" y="40"/>
                  </a:lnTo>
                  <a:lnTo>
                    <a:pt x="324" y="44"/>
                  </a:lnTo>
                  <a:lnTo>
                    <a:pt x="330" y="51"/>
                  </a:lnTo>
                  <a:lnTo>
                    <a:pt x="437" y="238"/>
                  </a:lnTo>
                  <a:lnTo>
                    <a:pt x="439" y="243"/>
                  </a:lnTo>
                  <a:lnTo>
                    <a:pt x="439" y="250"/>
                  </a:lnTo>
                  <a:close/>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45715" tIns="22857" rIns="45715"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Freeform 8811">
              <a:extLst>
                <a:ext uri="{FF2B5EF4-FFF2-40B4-BE49-F238E27FC236}">
                  <a16:creationId xmlns:a16="http://schemas.microsoft.com/office/drawing/2014/main" id="{97E0126F-0388-0FD9-8ABA-A9331312BD90}"/>
                </a:ext>
              </a:extLst>
            </p:cNvPr>
            <p:cNvSpPr>
              <a:spLocks noEditPoints="1"/>
            </p:cNvSpPr>
            <p:nvPr/>
          </p:nvSpPr>
          <p:spPr bwMode="auto">
            <a:xfrm>
              <a:off x="9124980" y="3643514"/>
              <a:ext cx="70422" cy="69603"/>
            </a:xfrm>
            <a:custGeom>
              <a:avLst/>
              <a:gdLst>
                <a:gd name="T0" fmla="*/ 86 w 171"/>
                <a:gd name="T1" fmla="*/ 170 h 170"/>
                <a:gd name="T2" fmla="*/ 112 w 171"/>
                <a:gd name="T3" fmla="*/ 166 h 170"/>
                <a:gd name="T4" fmla="*/ 136 w 171"/>
                <a:gd name="T5" fmla="*/ 153 h 170"/>
                <a:gd name="T6" fmla="*/ 155 w 171"/>
                <a:gd name="T7" fmla="*/ 135 h 170"/>
                <a:gd name="T8" fmla="*/ 167 w 171"/>
                <a:gd name="T9" fmla="*/ 113 h 170"/>
                <a:gd name="T10" fmla="*/ 171 w 171"/>
                <a:gd name="T11" fmla="*/ 85 h 170"/>
                <a:gd name="T12" fmla="*/ 167 w 171"/>
                <a:gd name="T13" fmla="*/ 59 h 170"/>
                <a:gd name="T14" fmla="*/ 155 w 171"/>
                <a:gd name="T15" fmla="*/ 35 h 170"/>
                <a:gd name="T16" fmla="*/ 136 w 171"/>
                <a:gd name="T17" fmla="*/ 17 h 170"/>
                <a:gd name="T18" fmla="*/ 112 w 171"/>
                <a:gd name="T19" fmla="*/ 4 h 170"/>
                <a:gd name="T20" fmla="*/ 86 w 171"/>
                <a:gd name="T21" fmla="*/ 0 h 170"/>
                <a:gd name="T22" fmla="*/ 59 w 171"/>
                <a:gd name="T23" fmla="*/ 4 h 170"/>
                <a:gd name="T24" fmla="*/ 35 w 171"/>
                <a:gd name="T25" fmla="*/ 17 h 170"/>
                <a:gd name="T26" fmla="*/ 16 w 171"/>
                <a:gd name="T27" fmla="*/ 35 h 170"/>
                <a:gd name="T28" fmla="*/ 5 w 171"/>
                <a:gd name="T29" fmla="*/ 59 h 170"/>
                <a:gd name="T30" fmla="*/ 0 w 171"/>
                <a:gd name="T31" fmla="*/ 85 h 170"/>
                <a:gd name="T32" fmla="*/ 5 w 171"/>
                <a:gd name="T33" fmla="*/ 113 h 170"/>
                <a:gd name="T34" fmla="*/ 16 w 171"/>
                <a:gd name="T35" fmla="*/ 135 h 170"/>
                <a:gd name="T36" fmla="*/ 35 w 171"/>
                <a:gd name="T37" fmla="*/ 153 h 170"/>
                <a:gd name="T38" fmla="*/ 59 w 171"/>
                <a:gd name="T39" fmla="*/ 166 h 170"/>
                <a:gd name="T40" fmla="*/ 86 w 171"/>
                <a:gd name="T41" fmla="*/ 170 h 170"/>
                <a:gd name="T42" fmla="*/ 86 w 171"/>
                <a:gd name="T43" fmla="*/ 32 h 170"/>
                <a:gd name="T44" fmla="*/ 107 w 171"/>
                <a:gd name="T45" fmla="*/ 37 h 170"/>
                <a:gd name="T46" fmla="*/ 123 w 171"/>
                <a:gd name="T47" fmla="*/ 48 h 170"/>
                <a:gd name="T48" fmla="*/ 134 w 171"/>
                <a:gd name="T49" fmla="*/ 65 h 170"/>
                <a:gd name="T50" fmla="*/ 140 w 171"/>
                <a:gd name="T51" fmla="*/ 85 h 170"/>
                <a:gd name="T52" fmla="*/ 134 w 171"/>
                <a:gd name="T53" fmla="*/ 106 h 170"/>
                <a:gd name="T54" fmla="*/ 123 w 171"/>
                <a:gd name="T55" fmla="*/ 124 h 170"/>
                <a:gd name="T56" fmla="*/ 107 w 171"/>
                <a:gd name="T57" fmla="*/ 135 h 170"/>
                <a:gd name="T58" fmla="*/ 86 w 171"/>
                <a:gd name="T59" fmla="*/ 139 h 170"/>
                <a:gd name="T60" fmla="*/ 64 w 171"/>
                <a:gd name="T61" fmla="*/ 135 h 170"/>
                <a:gd name="T62" fmla="*/ 48 w 171"/>
                <a:gd name="T63" fmla="*/ 124 h 170"/>
                <a:gd name="T64" fmla="*/ 37 w 171"/>
                <a:gd name="T65" fmla="*/ 106 h 170"/>
                <a:gd name="T66" fmla="*/ 33 w 171"/>
                <a:gd name="T67" fmla="*/ 85 h 170"/>
                <a:gd name="T68" fmla="*/ 37 w 171"/>
                <a:gd name="T69" fmla="*/ 65 h 170"/>
                <a:gd name="T70" fmla="*/ 48 w 171"/>
                <a:gd name="T71" fmla="*/ 48 h 170"/>
                <a:gd name="T72" fmla="*/ 64 w 171"/>
                <a:gd name="T73" fmla="*/ 37 h 170"/>
                <a:gd name="T74" fmla="*/ 86 w 171"/>
                <a:gd name="T75" fmla="*/ 3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 h="170">
                  <a:moveTo>
                    <a:pt x="86" y="170"/>
                  </a:moveTo>
                  <a:lnTo>
                    <a:pt x="112" y="166"/>
                  </a:lnTo>
                  <a:lnTo>
                    <a:pt x="136" y="153"/>
                  </a:lnTo>
                  <a:lnTo>
                    <a:pt x="155" y="135"/>
                  </a:lnTo>
                  <a:lnTo>
                    <a:pt x="167" y="113"/>
                  </a:lnTo>
                  <a:lnTo>
                    <a:pt x="171" y="85"/>
                  </a:lnTo>
                  <a:lnTo>
                    <a:pt x="167" y="59"/>
                  </a:lnTo>
                  <a:lnTo>
                    <a:pt x="155" y="35"/>
                  </a:lnTo>
                  <a:lnTo>
                    <a:pt x="136" y="17"/>
                  </a:lnTo>
                  <a:lnTo>
                    <a:pt x="112" y="4"/>
                  </a:lnTo>
                  <a:lnTo>
                    <a:pt x="86" y="0"/>
                  </a:lnTo>
                  <a:lnTo>
                    <a:pt x="59" y="4"/>
                  </a:lnTo>
                  <a:lnTo>
                    <a:pt x="35" y="17"/>
                  </a:lnTo>
                  <a:lnTo>
                    <a:pt x="16" y="35"/>
                  </a:lnTo>
                  <a:lnTo>
                    <a:pt x="5" y="59"/>
                  </a:lnTo>
                  <a:lnTo>
                    <a:pt x="0" y="85"/>
                  </a:lnTo>
                  <a:lnTo>
                    <a:pt x="5" y="113"/>
                  </a:lnTo>
                  <a:lnTo>
                    <a:pt x="16" y="135"/>
                  </a:lnTo>
                  <a:lnTo>
                    <a:pt x="35" y="153"/>
                  </a:lnTo>
                  <a:lnTo>
                    <a:pt x="59" y="166"/>
                  </a:lnTo>
                  <a:lnTo>
                    <a:pt x="86" y="170"/>
                  </a:lnTo>
                  <a:close/>
                  <a:moveTo>
                    <a:pt x="86" y="32"/>
                  </a:moveTo>
                  <a:lnTo>
                    <a:pt x="107" y="37"/>
                  </a:lnTo>
                  <a:lnTo>
                    <a:pt x="123" y="48"/>
                  </a:lnTo>
                  <a:lnTo>
                    <a:pt x="134" y="65"/>
                  </a:lnTo>
                  <a:lnTo>
                    <a:pt x="140" y="85"/>
                  </a:lnTo>
                  <a:lnTo>
                    <a:pt x="134" y="106"/>
                  </a:lnTo>
                  <a:lnTo>
                    <a:pt x="123" y="124"/>
                  </a:lnTo>
                  <a:lnTo>
                    <a:pt x="107" y="135"/>
                  </a:lnTo>
                  <a:lnTo>
                    <a:pt x="86" y="139"/>
                  </a:lnTo>
                  <a:lnTo>
                    <a:pt x="64" y="135"/>
                  </a:lnTo>
                  <a:lnTo>
                    <a:pt x="48" y="124"/>
                  </a:lnTo>
                  <a:lnTo>
                    <a:pt x="37" y="106"/>
                  </a:lnTo>
                  <a:lnTo>
                    <a:pt x="33" y="85"/>
                  </a:lnTo>
                  <a:lnTo>
                    <a:pt x="37" y="65"/>
                  </a:lnTo>
                  <a:lnTo>
                    <a:pt x="48" y="48"/>
                  </a:lnTo>
                  <a:lnTo>
                    <a:pt x="64" y="37"/>
                  </a:lnTo>
                  <a:lnTo>
                    <a:pt x="86" y="32"/>
                  </a:lnTo>
                  <a:close/>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45715" tIns="22857" rIns="45715"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Freeform 8812">
              <a:extLst>
                <a:ext uri="{FF2B5EF4-FFF2-40B4-BE49-F238E27FC236}">
                  <a16:creationId xmlns:a16="http://schemas.microsoft.com/office/drawing/2014/main" id="{05A6438A-7696-D316-0CDA-FCCC3A00ED6B}"/>
                </a:ext>
              </a:extLst>
            </p:cNvPr>
            <p:cNvSpPr>
              <a:spLocks/>
            </p:cNvSpPr>
            <p:nvPr/>
          </p:nvSpPr>
          <p:spPr bwMode="auto">
            <a:xfrm>
              <a:off x="9093864" y="3709842"/>
              <a:ext cx="162135" cy="261218"/>
            </a:xfrm>
            <a:custGeom>
              <a:avLst/>
              <a:gdLst>
                <a:gd name="T0" fmla="*/ 247 w 397"/>
                <a:gd name="T1" fmla="*/ 5 h 638"/>
                <a:gd name="T2" fmla="*/ 214 w 397"/>
                <a:gd name="T3" fmla="*/ 3 h 638"/>
                <a:gd name="T4" fmla="*/ 114 w 397"/>
                <a:gd name="T5" fmla="*/ 7 h 638"/>
                <a:gd name="T6" fmla="*/ 100 w 397"/>
                <a:gd name="T7" fmla="*/ 0 h 638"/>
                <a:gd name="T8" fmla="*/ 41 w 397"/>
                <a:gd name="T9" fmla="*/ 35 h 638"/>
                <a:gd name="T10" fmla="*/ 0 w 397"/>
                <a:gd name="T11" fmla="*/ 110 h 638"/>
                <a:gd name="T12" fmla="*/ 8 w 397"/>
                <a:gd name="T13" fmla="*/ 123 h 638"/>
                <a:gd name="T14" fmla="*/ 22 w 397"/>
                <a:gd name="T15" fmla="*/ 123 h 638"/>
                <a:gd name="T16" fmla="*/ 68 w 397"/>
                <a:gd name="T17" fmla="*/ 51 h 638"/>
                <a:gd name="T18" fmla="*/ 85 w 397"/>
                <a:gd name="T19" fmla="*/ 37 h 638"/>
                <a:gd name="T20" fmla="*/ 151 w 397"/>
                <a:gd name="T21" fmla="*/ 127 h 638"/>
                <a:gd name="T22" fmla="*/ 168 w 397"/>
                <a:gd name="T23" fmla="*/ 129 h 638"/>
                <a:gd name="T24" fmla="*/ 231 w 397"/>
                <a:gd name="T25" fmla="*/ 33 h 638"/>
                <a:gd name="T26" fmla="*/ 251 w 397"/>
                <a:gd name="T27" fmla="*/ 44 h 638"/>
                <a:gd name="T28" fmla="*/ 365 w 397"/>
                <a:gd name="T29" fmla="*/ 243 h 638"/>
                <a:gd name="T30" fmla="*/ 358 w 397"/>
                <a:gd name="T31" fmla="*/ 258 h 638"/>
                <a:gd name="T32" fmla="*/ 341 w 397"/>
                <a:gd name="T33" fmla="*/ 258 h 638"/>
                <a:gd name="T34" fmla="*/ 264 w 397"/>
                <a:gd name="T35" fmla="*/ 127 h 638"/>
                <a:gd name="T36" fmla="*/ 249 w 397"/>
                <a:gd name="T37" fmla="*/ 123 h 638"/>
                <a:gd name="T38" fmla="*/ 238 w 397"/>
                <a:gd name="T39" fmla="*/ 134 h 638"/>
                <a:gd name="T40" fmla="*/ 236 w 397"/>
                <a:gd name="T41" fmla="*/ 597 h 638"/>
                <a:gd name="T42" fmla="*/ 223 w 397"/>
                <a:gd name="T43" fmla="*/ 606 h 638"/>
                <a:gd name="T44" fmla="*/ 210 w 397"/>
                <a:gd name="T45" fmla="*/ 597 h 638"/>
                <a:gd name="T46" fmla="*/ 186 w 397"/>
                <a:gd name="T47" fmla="*/ 326 h 638"/>
                <a:gd name="T48" fmla="*/ 181 w 397"/>
                <a:gd name="T49" fmla="*/ 311 h 638"/>
                <a:gd name="T50" fmla="*/ 162 w 397"/>
                <a:gd name="T51" fmla="*/ 304 h 638"/>
                <a:gd name="T52" fmla="*/ 144 w 397"/>
                <a:gd name="T53" fmla="*/ 311 h 638"/>
                <a:gd name="T54" fmla="*/ 114 w 397"/>
                <a:gd name="T55" fmla="*/ 593 h 638"/>
                <a:gd name="T56" fmla="*/ 105 w 397"/>
                <a:gd name="T57" fmla="*/ 604 h 638"/>
                <a:gd name="T58" fmla="*/ 90 w 397"/>
                <a:gd name="T59" fmla="*/ 601 h 638"/>
                <a:gd name="T60" fmla="*/ 85 w 397"/>
                <a:gd name="T61" fmla="*/ 140 h 638"/>
                <a:gd name="T62" fmla="*/ 76 w 397"/>
                <a:gd name="T63" fmla="*/ 125 h 638"/>
                <a:gd name="T64" fmla="*/ 59 w 397"/>
                <a:gd name="T65" fmla="*/ 129 h 638"/>
                <a:gd name="T66" fmla="*/ 54 w 397"/>
                <a:gd name="T67" fmla="*/ 592 h 638"/>
                <a:gd name="T68" fmla="*/ 81 w 397"/>
                <a:gd name="T69" fmla="*/ 634 h 638"/>
                <a:gd name="T70" fmla="*/ 131 w 397"/>
                <a:gd name="T71" fmla="*/ 627 h 638"/>
                <a:gd name="T72" fmla="*/ 162 w 397"/>
                <a:gd name="T73" fmla="*/ 424 h 638"/>
                <a:gd name="T74" fmla="*/ 192 w 397"/>
                <a:gd name="T75" fmla="*/ 627 h 638"/>
                <a:gd name="T76" fmla="*/ 242 w 397"/>
                <a:gd name="T77" fmla="*/ 634 h 638"/>
                <a:gd name="T78" fmla="*/ 269 w 397"/>
                <a:gd name="T79" fmla="*/ 592 h 638"/>
                <a:gd name="T80" fmla="*/ 315 w 397"/>
                <a:gd name="T81" fmla="*/ 276 h 638"/>
                <a:gd name="T82" fmla="*/ 339 w 397"/>
                <a:gd name="T83" fmla="*/ 291 h 638"/>
                <a:gd name="T84" fmla="*/ 382 w 397"/>
                <a:gd name="T85" fmla="*/ 280 h 638"/>
                <a:gd name="T86" fmla="*/ 397 w 397"/>
                <a:gd name="T87" fmla="*/ 258 h 638"/>
                <a:gd name="T88" fmla="*/ 284 w 397"/>
                <a:gd name="T89" fmla="*/ 35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7" h="638">
                  <a:moveTo>
                    <a:pt x="284" y="35"/>
                  </a:moveTo>
                  <a:lnTo>
                    <a:pt x="267" y="16"/>
                  </a:lnTo>
                  <a:lnTo>
                    <a:pt x="247" y="5"/>
                  </a:lnTo>
                  <a:lnTo>
                    <a:pt x="223" y="0"/>
                  </a:lnTo>
                  <a:lnTo>
                    <a:pt x="218" y="2"/>
                  </a:lnTo>
                  <a:lnTo>
                    <a:pt x="214" y="3"/>
                  </a:lnTo>
                  <a:lnTo>
                    <a:pt x="210" y="7"/>
                  </a:lnTo>
                  <a:lnTo>
                    <a:pt x="162" y="85"/>
                  </a:lnTo>
                  <a:lnTo>
                    <a:pt x="114" y="7"/>
                  </a:lnTo>
                  <a:lnTo>
                    <a:pt x="111" y="3"/>
                  </a:lnTo>
                  <a:lnTo>
                    <a:pt x="105" y="2"/>
                  </a:lnTo>
                  <a:lnTo>
                    <a:pt x="100" y="0"/>
                  </a:lnTo>
                  <a:lnTo>
                    <a:pt x="76" y="5"/>
                  </a:lnTo>
                  <a:lnTo>
                    <a:pt x="55" y="16"/>
                  </a:lnTo>
                  <a:lnTo>
                    <a:pt x="41" y="35"/>
                  </a:lnTo>
                  <a:lnTo>
                    <a:pt x="2" y="101"/>
                  </a:lnTo>
                  <a:lnTo>
                    <a:pt x="0" y="105"/>
                  </a:lnTo>
                  <a:lnTo>
                    <a:pt x="0" y="110"/>
                  </a:lnTo>
                  <a:lnTo>
                    <a:pt x="2" y="116"/>
                  </a:lnTo>
                  <a:lnTo>
                    <a:pt x="4" y="120"/>
                  </a:lnTo>
                  <a:lnTo>
                    <a:pt x="8" y="123"/>
                  </a:lnTo>
                  <a:lnTo>
                    <a:pt x="13" y="125"/>
                  </a:lnTo>
                  <a:lnTo>
                    <a:pt x="19" y="125"/>
                  </a:lnTo>
                  <a:lnTo>
                    <a:pt x="22" y="123"/>
                  </a:lnTo>
                  <a:lnTo>
                    <a:pt x="28" y="121"/>
                  </a:lnTo>
                  <a:lnTo>
                    <a:pt x="30" y="116"/>
                  </a:lnTo>
                  <a:lnTo>
                    <a:pt x="68" y="51"/>
                  </a:lnTo>
                  <a:lnTo>
                    <a:pt x="72" y="44"/>
                  </a:lnTo>
                  <a:lnTo>
                    <a:pt x="78" y="40"/>
                  </a:lnTo>
                  <a:lnTo>
                    <a:pt x="85" y="37"/>
                  </a:lnTo>
                  <a:lnTo>
                    <a:pt x="92" y="33"/>
                  </a:lnTo>
                  <a:lnTo>
                    <a:pt x="148" y="123"/>
                  </a:lnTo>
                  <a:lnTo>
                    <a:pt x="151" y="127"/>
                  </a:lnTo>
                  <a:lnTo>
                    <a:pt x="157" y="129"/>
                  </a:lnTo>
                  <a:lnTo>
                    <a:pt x="162" y="129"/>
                  </a:lnTo>
                  <a:lnTo>
                    <a:pt x="168" y="129"/>
                  </a:lnTo>
                  <a:lnTo>
                    <a:pt x="172" y="127"/>
                  </a:lnTo>
                  <a:lnTo>
                    <a:pt x="175" y="123"/>
                  </a:lnTo>
                  <a:lnTo>
                    <a:pt x="231" y="33"/>
                  </a:lnTo>
                  <a:lnTo>
                    <a:pt x="238" y="37"/>
                  </a:lnTo>
                  <a:lnTo>
                    <a:pt x="245" y="40"/>
                  </a:lnTo>
                  <a:lnTo>
                    <a:pt x="251" y="44"/>
                  </a:lnTo>
                  <a:lnTo>
                    <a:pt x="256" y="51"/>
                  </a:lnTo>
                  <a:lnTo>
                    <a:pt x="363" y="238"/>
                  </a:lnTo>
                  <a:lnTo>
                    <a:pt x="365" y="243"/>
                  </a:lnTo>
                  <a:lnTo>
                    <a:pt x="365" y="250"/>
                  </a:lnTo>
                  <a:lnTo>
                    <a:pt x="363" y="254"/>
                  </a:lnTo>
                  <a:lnTo>
                    <a:pt x="358" y="258"/>
                  </a:lnTo>
                  <a:lnTo>
                    <a:pt x="352" y="260"/>
                  </a:lnTo>
                  <a:lnTo>
                    <a:pt x="347" y="260"/>
                  </a:lnTo>
                  <a:lnTo>
                    <a:pt x="341" y="258"/>
                  </a:lnTo>
                  <a:lnTo>
                    <a:pt x="338" y="252"/>
                  </a:lnTo>
                  <a:lnTo>
                    <a:pt x="267" y="131"/>
                  </a:lnTo>
                  <a:lnTo>
                    <a:pt x="264" y="127"/>
                  </a:lnTo>
                  <a:lnTo>
                    <a:pt x="260" y="125"/>
                  </a:lnTo>
                  <a:lnTo>
                    <a:pt x="255" y="123"/>
                  </a:lnTo>
                  <a:lnTo>
                    <a:pt x="249" y="123"/>
                  </a:lnTo>
                  <a:lnTo>
                    <a:pt x="245" y="127"/>
                  </a:lnTo>
                  <a:lnTo>
                    <a:pt x="242" y="129"/>
                  </a:lnTo>
                  <a:lnTo>
                    <a:pt x="238" y="134"/>
                  </a:lnTo>
                  <a:lnTo>
                    <a:pt x="238" y="140"/>
                  </a:lnTo>
                  <a:lnTo>
                    <a:pt x="238" y="592"/>
                  </a:lnTo>
                  <a:lnTo>
                    <a:pt x="236" y="597"/>
                  </a:lnTo>
                  <a:lnTo>
                    <a:pt x="234" y="601"/>
                  </a:lnTo>
                  <a:lnTo>
                    <a:pt x="229" y="604"/>
                  </a:lnTo>
                  <a:lnTo>
                    <a:pt x="223" y="606"/>
                  </a:lnTo>
                  <a:lnTo>
                    <a:pt x="218" y="604"/>
                  </a:lnTo>
                  <a:lnTo>
                    <a:pt x="214" y="603"/>
                  </a:lnTo>
                  <a:lnTo>
                    <a:pt x="210" y="597"/>
                  </a:lnTo>
                  <a:lnTo>
                    <a:pt x="208" y="593"/>
                  </a:lnTo>
                  <a:lnTo>
                    <a:pt x="186" y="326"/>
                  </a:lnTo>
                  <a:lnTo>
                    <a:pt x="186" y="326"/>
                  </a:lnTo>
                  <a:lnTo>
                    <a:pt x="185" y="324"/>
                  </a:lnTo>
                  <a:lnTo>
                    <a:pt x="185" y="317"/>
                  </a:lnTo>
                  <a:lnTo>
                    <a:pt x="181" y="311"/>
                  </a:lnTo>
                  <a:lnTo>
                    <a:pt x="175" y="308"/>
                  </a:lnTo>
                  <a:lnTo>
                    <a:pt x="168" y="304"/>
                  </a:lnTo>
                  <a:lnTo>
                    <a:pt x="162" y="304"/>
                  </a:lnTo>
                  <a:lnTo>
                    <a:pt x="155" y="304"/>
                  </a:lnTo>
                  <a:lnTo>
                    <a:pt x="148" y="308"/>
                  </a:lnTo>
                  <a:lnTo>
                    <a:pt x="144" y="311"/>
                  </a:lnTo>
                  <a:lnTo>
                    <a:pt x="140" y="319"/>
                  </a:lnTo>
                  <a:lnTo>
                    <a:pt x="138" y="326"/>
                  </a:lnTo>
                  <a:lnTo>
                    <a:pt x="114" y="593"/>
                  </a:lnTo>
                  <a:lnTo>
                    <a:pt x="113" y="597"/>
                  </a:lnTo>
                  <a:lnTo>
                    <a:pt x="111" y="603"/>
                  </a:lnTo>
                  <a:lnTo>
                    <a:pt x="105" y="604"/>
                  </a:lnTo>
                  <a:lnTo>
                    <a:pt x="100" y="606"/>
                  </a:lnTo>
                  <a:lnTo>
                    <a:pt x="94" y="604"/>
                  </a:lnTo>
                  <a:lnTo>
                    <a:pt x="90" y="601"/>
                  </a:lnTo>
                  <a:lnTo>
                    <a:pt x="87" y="597"/>
                  </a:lnTo>
                  <a:lnTo>
                    <a:pt x="85" y="592"/>
                  </a:lnTo>
                  <a:lnTo>
                    <a:pt x="85" y="140"/>
                  </a:lnTo>
                  <a:lnTo>
                    <a:pt x="85" y="132"/>
                  </a:lnTo>
                  <a:lnTo>
                    <a:pt x="81" y="129"/>
                  </a:lnTo>
                  <a:lnTo>
                    <a:pt x="76" y="125"/>
                  </a:lnTo>
                  <a:lnTo>
                    <a:pt x="70" y="123"/>
                  </a:lnTo>
                  <a:lnTo>
                    <a:pt x="63" y="125"/>
                  </a:lnTo>
                  <a:lnTo>
                    <a:pt x="59" y="129"/>
                  </a:lnTo>
                  <a:lnTo>
                    <a:pt x="55" y="132"/>
                  </a:lnTo>
                  <a:lnTo>
                    <a:pt x="54" y="140"/>
                  </a:lnTo>
                  <a:lnTo>
                    <a:pt x="54" y="592"/>
                  </a:lnTo>
                  <a:lnTo>
                    <a:pt x="57" y="610"/>
                  </a:lnTo>
                  <a:lnTo>
                    <a:pt x="67" y="625"/>
                  </a:lnTo>
                  <a:lnTo>
                    <a:pt x="81" y="634"/>
                  </a:lnTo>
                  <a:lnTo>
                    <a:pt x="100" y="638"/>
                  </a:lnTo>
                  <a:lnTo>
                    <a:pt x="118" y="634"/>
                  </a:lnTo>
                  <a:lnTo>
                    <a:pt x="131" y="627"/>
                  </a:lnTo>
                  <a:lnTo>
                    <a:pt x="142" y="612"/>
                  </a:lnTo>
                  <a:lnTo>
                    <a:pt x="148" y="595"/>
                  </a:lnTo>
                  <a:lnTo>
                    <a:pt x="162" y="424"/>
                  </a:lnTo>
                  <a:lnTo>
                    <a:pt x="177" y="595"/>
                  </a:lnTo>
                  <a:lnTo>
                    <a:pt x="181" y="612"/>
                  </a:lnTo>
                  <a:lnTo>
                    <a:pt x="192" y="627"/>
                  </a:lnTo>
                  <a:lnTo>
                    <a:pt x="207" y="634"/>
                  </a:lnTo>
                  <a:lnTo>
                    <a:pt x="223" y="638"/>
                  </a:lnTo>
                  <a:lnTo>
                    <a:pt x="242" y="634"/>
                  </a:lnTo>
                  <a:lnTo>
                    <a:pt x="256" y="625"/>
                  </a:lnTo>
                  <a:lnTo>
                    <a:pt x="266" y="610"/>
                  </a:lnTo>
                  <a:lnTo>
                    <a:pt x="269" y="592"/>
                  </a:lnTo>
                  <a:lnTo>
                    <a:pt x="269" y="199"/>
                  </a:lnTo>
                  <a:lnTo>
                    <a:pt x="310" y="269"/>
                  </a:lnTo>
                  <a:lnTo>
                    <a:pt x="315" y="276"/>
                  </a:lnTo>
                  <a:lnTo>
                    <a:pt x="323" y="284"/>
                  </a:lnTo>
                  <a:lnTo>
                    <a:pt x="330" y="287"/>
                  </a:lnTo>
                  <a:lnTo>
                    <a:pt x="339" y="291"/>
                  </a:lnTo>
                  <a:lnTo>
                    <a:pt x="358" y="293"/>
                  </a:lnTo>
                  <a:lnTo>
                    <a:pt x="374" y="285"/>
                  </a:lnTo>
                  <a:lnTo>
                    <a:pt x="382" y="280"/>
                  </a:lnTo>
                  <a:lnTo>
                    <a:pt x="387" y="274"/>
                  </a:lnTo>
                  <a:lnTo>
                    <a:pt x="393" y="267"/>
                  </a:lnTo>
                  <a:lnTo>
                    <a:pt x="397" y="258"/>
                  </a:lnTo>
                  <a:lnTo>
                    <a:pt x="397" y="239"/>
                  </a:lnTo>
                  <a:lnTo>
                    <a:pt x="391" y="223"/>
                  </a:lnTo>
                  <a:lnTo>
                    <a:pt x="284" y="35"/>
                  </a:lnTo>
                  <a:close/>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45715" tIns="22857" rIns="45715"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Freeform 8813">
              <a:extLst>
                <a:ext uri="{FF2B5EF4-FFF2-40B4-BE49-F238E27FC236}">
                  <a16:creationId xmlns:a16="http://schemas.microsoft.com/office/drawing/2014/main" id="{26EA39AF-0FE8-DD94-2F29-7A29D6A51DF0}"/>
                </a:ext>
              </a:extLst>
            </p:cNvPr>
            <p:cNvSpPr>
              <a:spLocks noEditPoints="1"/>
            </p:cNvSpPr>
            <p:nvPr/>
          </p:nvSpPr>
          <p:spPr bwMode="auto">
            <a:xfrm>
              <a:off x="9271557" y="3643514"/>
              <a:ext cx="69603" cy="69603"/>
            </a:xfrm>
            <a:custGeom>
              <a:avLst/>
              <a:gdLst>
                <a:gd name="T0" fmla="*/ 85 w 172"/>
                <a:gd name="T1" fmla="*/ 170 h 170"/>
                <a:gd name="T2" fmla="*/ 113 w 172"/>
                <a:gd name="T3" fmla="*/ 166 h 170"/>
                <a:gd name="T4" fmla="*/ 137 w 172"/>
                <a:gd name="T5" fmla="*/ 153 h 170"/>
                <a:gd name="T6" fmla="*/ 155 w 172"/>
                <a:gd name="T7" fmla="*/ 135 h 170"/>
                <a:gd name="T8" fmla="*/ 166 w 172"/>
                <a:gd name="T9" fmla="*/ 113 h 170"/>
                <a:gd name="T10" fmla="*/ 172 w 172"/>
                <a:gd name="T11" fmla="*/ 85 h 170"/>
                <a:gd name="T12" fmla="*/ 166 w 172"/>
                <a:gd name="T13" fmla="*/ 59 h 170"/>
                <a:gd name="T14" fmla="*/ 155 w 172"/>
                <a:gd name="T15" fmla="*/ 35 h 170"/>
                <a:gd name="T16" fmla="*/ 137 w 172"/>
                <a:gd name="T17" fmla="*/ 17 h 170"/>
                <a:gd name="T18" fmla="*/ 113 w 172"/>
                <a:gd name="T19" fmla="*/ 4 h 170"/>
                <a:gd name="T20" fmla="*/ 85 w 172"/>
                <a:gd name="T21" fmla="*/ 0 h 170"/>
                <a:gd name="T22" fmla="*/ 59 w 172"/>
                <a:gd name="T23" fmla="*/ 4 h 170"/>
                <a:gd name="T24" fmla="*/ 35 w 172"/>
                <a:gd name="T25" fmla="*/ 17 h 170"/>
                <a:gd name="T26" fmla="*/ 17 w 172"/>
                <a:gd name="T27" fmla="*/ 35 h 170"/>
                <a:gd name="T28" fmla="*/ 6 w 172"/>
                <a:gd name="T29" fmla="*/ 59 h 170"/>
                <a:gd name="T30" fmla="*/ 0 w 172"/>
                <a:gd name="T31" fmla="*/ 85 h 170"/>
                <a:gd name="T32" fmla="*/ 6 w 172"/>
                <a:gd name="T33" fmla="*/ 113 h 170"/>
                <a:gd name="T34" fmla="*/ 17 w 172"/>
                <a:gd name="T35" fmla="*/ 135 h 170"/>
                <a:gd name="T36" fmla="*/ 35 w 172"/>
                <a:gd name="T37" fmla="*/ 153 h 170"/>
                <a:gd name="T38" fmla="*/ 59 w 172"/>
                <a:gd name="T39" fmla="*/ 166 h 170"/>
                <a:gd name="T40" fmla="*/ 85 w 172"/>
                <a:gd name="T41" fmla="*/ 170 h 170"/>
                <a:gd name="T42" fmla="*/ 85 w 172"/>
                <a:gd name="T43" fmla="*/ 32 h 170"/>
                <a:gd name="T44" fmla="*/ 107 w 172"/>
                <a:gd name="T45" fmla="*/ 37 h 170"/>
                <a:gd name="T46" fmla="*/ 124 w 172"/>
                <a:gd name="T47" fmla="*/ 48 h 170"/>
                <a:gd name="T48" fmla="*/ 135 w 172"/>
                <a:gd name="T49" fmla="*/ 65 h 170"/>
                <a:gd name="T50" fmla="*/ 139 w 172"/>
                <a:gd name="T51" fmla="*/ 85 h 170"/>
                <a:gd name="T52" fmla="*/ 135 w 172"/>
                <a:gd name="T53" fmla="*/ 106 h 170"/>
                <a:gd name="T54" fmla="*/ 124 w 172"/>
                <a:gd name="T55" fmla="*/ 124 h 170"/>
                <a:gd name="T56" fmla="*/ 107 w 172"/>
                <a:gd name="T57" fmla="*/ 135 h 170"/>
                <a:gd name="T58" fmla="*/ 85 w 172"/>
                <a:gd name="T59" fmla="*/ 139 h 170"/>
                <a:gd name="T60" fmla="*/ 65 w 172"/>
                <a:gd name="T61" fmla="*/ 135 h 170"/>
                <a:gd name="T62" fmla="*/ 48 w 172"/>
                <a:gd name="T63" fmla="*/ 124 h 170"/>
                <a:gd name="T64" fmla="*/ 37 w 172"/>
                <a:gd name="T65" fmla="*/ 106 h 170"/>
                <a:gd name="T66" fmla="*/ 34 w 172"/>
                <a:gd name="T67" fmla="*/ 85 h 170"/>
                <a:gd name="T68" fmla="*/ 37 w 172"/>
                <a:gd name="T69" fmla="*/ 65 h 170"/>
                <a:gd name="T70" fmla="*/ 48 w 172"/>
                <a:gd name="T71" fmla="*/ 48 h 170"/>
                <a:gd name="T72" fmla="*/ 65 w 172"/>
                <a:gd name="T73" fmla="*/ 37 h 170"/>
                <a:gd name="T74" fmla="*/ 85 w 172"/>
                <a:gd name="T75" fmla="*/ 3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2" h="170">
                  <a:moveTo>
                    <a:pt x="85" y="170"/>
                  </a:moveTo>
                  <a:lnTo>
                    <a:pt x="113" y="166"/>
                  </a:lnTo>
                  <a:lnTo>
                    <a:pt x="137" y="153"/>
                  </a:lnTo>
                  <a:lnTo>
                    <a:pt x="155" y="135"/>
                  </a:lnTo>
                  <a:lnTo>
                    <a:pt x="166" y="113"/>
                  </a:lnTo>
                  <a:lnTo>
                    <a:pt x="172" y="85"/>
                  </a:lnTo>
                  <a:lnTo>
                    <a:pt x="166" y="59"/>
                  </a:lnTo>
                  <a:lnTo>
                    <a:pt x="155" y="35"/>
                  </a:lnTo>
                  <a:lnTo>
                    <a:pt x="137" y="17"/>
                  </a:lnTo>
                  <a:lnTo>
                    <a:pt x="113" y="4"/>
                  </a:lnTo>
                  <a:lnTo>
                    <a:pt x="85" y="0"/>
                  </a:lnTo>
                  <a:lnTo>
                    <a:pt x="59" y="4"/>
                  </a:lnTo>
                  <a:lnTo>
                    <a:pt x="35" y="17"/>
                  </a:lnTo>
                  <a:lnTo>
                    <a:pt x="17" y="35"/>
                  </a:lnTo>
                  <a:lnTo>
                    <a:pt x="6" y="59"/>
                  </a:lnTo>
                  <a:lnTo>
                    <a:pt x="0" y="85"/>
                  </a:lnTo>
                  <a:lnTo>
                    <a:pt x="6" y="113"/>
                  </a:lnTo>
                  <a:lnTo>
                    <a:pt x="17" y="135"/>
                  </a:lnTo>
                  <a:lnTo>
                    <a:pt x="35" y="153"/>
                  </a:lnTo>
                  <a:lnTo>
                    <a:pt x="59" y="166"/>
                  </a:lnTo>
                  <a:lnTo>
                    <a:pt x="85" y="170"/>
                  </a:lnTo>
                  <a:close/>
                  <a:moveTo>
                    <a:pt x="85" y="32"/>
                  </a:moveTo>
                  <a:lnTo>
                    <a:pt x="107" y="37"/>
                  </a:lnTo>
                  <a:lnTo>
                    <a:pt x="124" y="48"/>
                  </a:lnTo>
                  <a:lnTo>
                    <a:pt x="135" y="65"/>
                  </a:lnTo>
                  <a:lnTo>
                    <a:pt x="139" y="85"/>
                  </a:lnTo>
                  <a:lnTo>
                    <a:pt x="135" y="106"/>
                  </a:lnTo>
                  <a:lnTo>
                    <a:pt x="124" y="124"/>
                  </a:lnTo>
                  <a:lnTo>
                    <a:pt x="107" y="135"/>
                  </a:lnTo>
                  <a:lnTo>
                    <a:pt x="85" y="139"/>
                  </a:lnTo>
                  <a:lnTo>
                    <a:pt x="65" y="135"/>
                  </a:lnTo>
                  <a:lnTo>
                    <a:pt x="48" y="124"/>
                  </a:lnTo>
                  <a:lnTo>
                    <a:pt x="37" y="106"/>
                  </a:lnTo>
                  <a:lnTo>
                    <a:pt x="34" y="85"/>
                  </a:lnTo>
                  <a:lnTo>
                    <a:pt x="37" y="65"/>
                  </a:lnTo>
                  <a:lnTo>
                    <a:pt x="48" y="48"/>
                  </a:lnTo>
                  <a:lnTo>
                    <a:pt x="65" y="37"/>
                  </a:lnTo>
                  <a:lnTo>
                    <a:pt x="85" y="32"/>
                  </a:lnTo>
                  <a:close/>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45715" tIns="22857" rIns="45715"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Freeform 8814">
              <a:extLst>
                <a:ext uri="{FF2B5EF4-FFF2-40B4-BE49-F238E27FC236}">
                  <a16:creationId xmlns:a16="http://schemas.microsoft.com/office/drawing/2014/main" id="{5D524928-4FA4-93DE-77E9-AE9A9E10998A}"/>
                </a:ext>
              </a:extLst>
            </p:cNvPr>
            <p:cNvSpPr>
              <a:spLocks/>
            </p:cNvSpPr>
            <p:nvPr/>
          </p:nvSpPr>
          <p:spPr bwMode="auto">
            <a:xfrm>
              <a:off x="9240440" y="3709842"/>
              <a:ext cx="162135" cy="261218"/>
            </a:xfrm>
            <a:custGeom>
              <a:avLst/>
              <a:gdLst>
                <a:gd name="T0" fmla="*/ 267 w 396"/>
                <a:gd name="T1" fmla="*/ 16 h 638"/>
                <a:gd name="T2" fmla="*/ 217 w 396"/>
                <a:gd name="T3" fmla="*/ 2 h 638"/>
                <a:gd name="T4" fmla="*/ 160 w 396"/>
                <a:gd name="T5" fmla="*/ 85 h 638"/>
                <a:gd name="T6" fmla="*/ 105 w 396"/>
                <a:gd name="T7" fmla="*/ 2 h 638"/>
                <a:gd name="T8" fmla="*/ 55 w 396"/>
                <a:gd name="T9" fmla="*/ 16 h 638"/>
                <a:gd name="T10" fmla="*/ 0 w 396"/>
                <a:gd name="T11" fmla="*/ 105 h 638"/>
                <a:gd name="T12" fmla="*/ 3 w 396"/>
                <a:gd name="T13" fmla="*/ 120 h 638"/>
                <a:gd name="T14" fmla="*/ 16 w 396"/>
                <a:gd name="T15" fmla="*/ 125 h 638"/>
                <a:gd name="T16" fmla="*/ 29 w 396"/>
                <a:gd name="T17" fmla="*/ 116 h 638"/>
                <a:gd name="T18" fmla="*/ 77 w 396"/>
                <a:gd name="T19" fmla="*/ 40 h 638"/>
                <a:gd name="T20" fmla="*/ 147 w 396"/>
                <a:gd name="T21" fmla="*/ 123 h 638"/>
                <a:gd name="T22" fmla="*/ 160 w 396"/>
                <a:gd name="T23" fmla="*/ 129 h 638"/>
                <a:gd name="T24" fmla="*/ 175 w 396"/>
                <a:gd name="T25" fmla="*/ 123 h 638"/>
                <a:gd name="T26" fmla="*/ 245 w 396"/>
                <a:gd name="T27" fmla="*/ 40 h 638"/>
                <a:gd name="T28" fmla="*/ 363 w 396"/>
                <a:gd name="T29" fmla="*/ 238 h 638"/>
                <a:gd name="T30" fmla="*/ 361 w 396"/>
                <a:gd name="T31" fmla="*/ 254 h 638"/>
                <a:gd name="T32" fmla="*/ 346 w 396"/>
                <a:gd name="T33" fmla="*/ 260 h 638"/>
                <a:gd name="T34" fmla="*/ 267 w 396"/>
                <a:gd name="T35" fmla="*/ 131 h 638"/>
                <a:gd name="T36" fmla="*/ 254 w 396"/>
                <a:gd name="T37" fmla="*/ 123 h 638"/>
                <a:gd name="T38" fmla="*/ 241 w 396"/>
                <a:gd name="T39" fmla="*/ 129 h 638"/>
                <a:gd name="T40" fmla="*/ 238 w 396"/>
                <a:gd name="T41" fmla="*/ 592 h 638"/>
                <a:gd name="T42" fmla="*/ 228 w 396"/>
                <a:gd name="T43" fmla="*/ 604 h 638"/>
                <a:gd name="T44" fmla="*/ 212 w 396"/>
                <a:gd name="T45" fmla="*/ 603 h 638"/>
                <a:gd name="T46" fmla="*/ 184 w 396"/>
                <a:gd name="T47" fmla="*/ 326 h 638"/>
                <a:gd name="T48" fmla="*/ 182 w 396"/>
                <a:gd name="T49" fmla="*/ 317 h 638"/>
                <a:gd name="T50" fmla="*/ 168 w 396"/>
                <a:gd name="T51" fmla="*/ 304 h 638"/>
                <a:gd name="T52" fmla="*/ 147 w 396"/>
                <a:gd name="T53" fmla="*/ 308 h 638"/>
                <a:gd name="T54" fmla="*/ 138 w 396"/>
                <a:gd name="T55" fmla="*/ 326 h 638"/>
                <a:gd name="T56" fmla="*/ 109 w 396"/>
                <a:gd name="T57" fmla="*/ 603 h 638"/>
                <a:gd name="T58" fmla="*/ 94 w 396"/>
                <a:gd name="T59" fmla="*/ 604 h 638"/>
                <a:gd name="T60" fmla="*/ 85 w 396"/>
                <a:gd name="T61" fmla="*/ 592 h 638"/>
                <a:gd name="T62" fmla="*/ 81 w 396"/>
                <a:gd name="T63" fmla="*/ 129 h 638"/>
                <a:gd name="T64" fmla="*/ 62 w 396"/>
                <a:gd name="T65" fmla="*/ 125 h 638"/>
                <a:gd name="T66" fmla="*/ 53 w 396"/>
                <a:gd name="T67" fmla="*/ 140 h 638"/>
                <a:gd name="T68" fmla="*/ 66 w 396"/>
                <a:gd name="T69" fmla="*/ 625 h 638"/>
                <a:gd name="T70" fmla="*/ 116 w 396"/>
                <a:gd name="T71" fmla="*/ 634 h 638"/>
                <a:gd name="T72" fmla="*/ 145 w 396"/>
                <a:gd name="T73" fmla="*/ 595 h 638"/>
                <a:gd name="T74" fmla="*/ 180 w 396"/>
                <a:gd name="T75" fmla="*/ 612 h 638"/>
                <a:gd name="T76" fmla="*/ 223 w 396"/>
                <a:gd name="T77" fmla="*/ 638 h 638"/>
                <a:gd name="T78" fmla="*/ 265 w 396"/>
                <a:gd name="T79" fmla="*/ 610 h 638"/>
                <a:gd name="T80" fmla="*/ 310 w 396"/>
                <a:gd name="T81" fmla="*/ 269 h 638"/>
                <a:gd name="T82" fmla="*/ 330 w 396"/>
                <a:gd name="T83" fmla="*/ 287 h 638"/>
                <a:gd name="T84" fmla="*/ 374 w 396"/>
                <a:gd name="T85" fmla="*/ 285 h 638"/>
                <a:gd name="T86" fmla="*/ 392 w 396"/>
                <a:gd name="T87" fmla="*/ 267 h 638"/>
                <a:gd name="T88" fmla="*/ 391 w 396"/>
                <a:gd name="T89" fmla="*/ 22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6" h="638">
                  <a:moveTo>
                    <a:pt x="391" y="223"/>
                  </a:moveTo>
                  <a:lnTo>
                    <a:pt x="282" y="35"/>
                  </a:lnTo>
                  <a:lnTo>
                    <a:pt x="267" y="16"/>
                  </a:lnTo>
                  <a:lnTo>
                    <a:pt x="247" y="5"/>
                  </a:lnTo>
                  <a:lnTo>
                    <a:pt x="223" y="0"/>
                  </a:lnTo>
                  <a:lnTo>
                    <a:pt x="217" y="2"/>
                  </a:lnTo>
                  <a:lnTo>
                    <a:pt x="212" y="3"/>
                  </a:lnTo>
                  <a:lnTo>
                    <a:pt x="208" y="7"/>
                  </a:lnTo>
                  <a:lnTo>
                    <a:pt x="160" y="85"/>
                  </a:lnTo>
                  <a:lnTo>
                    <a:pt x="112" y="7"/>
                  </a:lnTo>
                  <a:lnTo>
                    <a:pt x="109" y="3"/>
                  </a:lnTo>
                  <a:lnTo>
                    <a:pt x="105" y="2"/>
                  </a:lnTo>
                  <a:lnTo>
                    <a:pt x="99" y="0"/>
                  </a:lnTo>
                  <a:lnTo>
                    <a:pt x="75" y="5"/>
                  </a:lnTo>
                  <a:lnTo>
                    <a:pt x="55" y="16"/>
                  </a:lnTo>
                  <a:lnTo>
                    <a:pt x="40" y="35"/>
                  </a:lnTo>
                  <a:lnTo>
                    <a:pt x="2" y="101"/>
                  </a:lnTo>
                  <a:lnTo>
                    <a:pt x="0" y="105"/>
                  </a:lnTo>
                  <a:lnTo>
                    <a:pt x="0" y="110"/>
                  </a:lnTo>
                  <a:lnTo>
                    <a:pt x="2" y="116"/>
                  </a:lnTo>
                  <a:lnTo>
                    <a:pt x="3" y="120"/>
                  </a:lnTo>
                  <a:lnTo>
                    <a:pt x="7" y="123"/>
                  </a:lnTo>
                  <a:lnTo>
                    <a:pt x="13" y="125"/>
                  </a:lnTo>
                  <a:lnTo>
                    <a:pt x="16" y="125"/>
                  </a:lnTo>
                  <a:lnTo>
                    <a:pt x="22" y="123"/>
                  </a:lnTo>
                  <a:lnTo>
                    <a:pt x="26" y="121"/>
                  </a:lnTo>
                  <a:lnTo>
                    <a:pt x="29" y="116"/>
                  </a:lnTo>
                  <a:lnTo>
                    <a:pt x="68" y="51"/>
                  </a:lnTo>
                  <a:lnTo>
                    <a:pt x="72" y="44"/>
                  </a:lnTo>
                  <a:lnTo>
                    <a:pt x="77" y="40"/>
                  </a:lnTo>
                  <a:lnTo>
                    <a:pt x="85" y="37"/>
                  </a:lnTo>
                  <a:lnTo>
                    <a:pt x="92" y="33"/>
                  </a:lnTo>
                  <a:lnTo>
                    <a:pt x="147" y="123"/>
                  </a:lnTo>
                  <a:lnTo>
                    <a:pt x="151" y="127"/>
                  </a:lnTo>
                  <a:lnTo>
                    <a:pt x="157" y="129"/>
                  </a:lnTo>
                  <a:lnTo>
                    <a:pt x="160" y="129"/>
                  </a:lnTo>
                  <a:lnTo>
                    <a:pt x="166" y="129"/>
                  </a:lnTo>
                  <a:lnTo>
                    <a:pt x="171" y="127"/>
                  </a:lnTo>
                  <a:lnTo>
                    <a:pt x="175" y="123"/>
                  </a:lnTo>
                  <a:lnTo>
                    <a:pt x="230" y="33"/>
                  </a:lnTo>
                  <a:lnTo>
                    <a:pt x="238" y="37"/>
                  </a:lnTo>
                  <a:lnTo>
                    <a:pt x="245" y="40"/>
                  </a:lnTo>
                  <a:lnTo>
                    <a:pt x="251" y="44"/>
                  </a:lnTo>
                  <a:lnTo>
                    <a:pt x="254" y="51"/>
                  </a:lnTo>
                  <a:lnTo>
                    <a:pt x="363" y="238"/>
                  </a:lnTo>
                  <a:lnTo>
                    <a:pt x="365" y="243"/>
                  </a:lnTo>
                  <a:lnTo>
                    <a:pt x="365" y="250"/>
                  </a:lnTo>
                  <a:lnTo>
                    <a:pt x="361" y="254"/>
                  </a:lnTo>
                  <a:lnTo>
                    <a:pt x="357" y="258"/>
                  </a:lnTo>
                  <a:lnTo>
                    <a:pt x="352" y="260"/>
                  </a:lnTo>
                  <a:lnTo>
                    <a:pt x="346" y="260"/>
                  </a:lnTo>
                  <a:lnTo>
                    <a:pt x="341" y="258"/>
                  </a:lnTo>
                  <a:lnTo>
                    <a:pt x="337" y="252"/>
                  </a:lnTo>
                  <a:lnTo>
                    <a:pt x="267" y="131"/>
                  </a:lnTo>
                  <a:lnTo>
                    <a:pt x="263" y="127"/>
                  </a:lnTo>
                  <a:lnTo>
                    <a:pt x="260" y="125"/>
                  </a:lnTo>
                  <a:lnTo>
                    <a:pt x="254" y="123"/>
                  </a:lnTo>
                  <a:lnTo>
                    <a:pt x="249" y="123"/>
                  </a:lnTo>
                  <a:lnTo>
                    <a:pt x="245" y="127"/>
                  </a:lnTo>
                  <a:lnTo>
                    <a:pt x="241" y="129"/>
                  </a:lnTo>
                  <a:lnTo>
                    <a:pt x="238" y="134"/>
                  </a:lnTo>
                  <a:lnTo>
                    <a:pt x="238" y="140"/>
                  </a:lnTo>
                  <a:lnTo>
                    <a:pt x="238" y="592"/>
                  </a:lnTo>
                  <a:lnTo>
                    <a:pt x="236" y="597"/>
                  </a:lnTo>
                  <a:lnTo>
                    <a:pt x="232" y="601"/>
                  </a:lnTo>
                  <a:lnTo>
                    <a:pt x="228" y="604"/>
                  </a:lnTo>
                  <a:lnTo>
                    <a:pt x="223" y="606"/>
                  </a:lnTo>
                  <a:lnTo>
                    <a:pt x="217" y="604"/>
                  </a:lnTo>
                  <a:lnTo>
                    <a:pt x="212" y="603"/>
                  </a:lnTo>
                  <a:lnTo>
                    <a:pt x="210" y="597"/>
                  </a:lnTo>
                  <a:lnTo>
                    <a:pt x="208" y="593"/>
                  </a:lnTo>
                  <a:lnTo>
                    <a:pt x="184" y="326"/>
                  </a:lnTo>
                  <a:lnTo>
                    <a:pt x="184" y="326"/>
                  </a:lnTo>
                  <a:lnTo>
                    <a:pt x="184" y="324"/>
                  </a:lnTo>
                  <a:lnTo>
                    <a:pt x="182" y="317"/>
                  </a:lnTo>
                  <a:lnTo>
                    <a:pt x="179" y="311"/>
                  </a:lnTo>
                  <a:lnTo>
                    <a:pt x="175" y="308"/>
                  </a:lnTo>
                  <a:lnTo>
                    <a:pt x="168" y="304"/>
                  </a:lnTo>
                  <a:lnTo>
                    <a:pt x="160" y="304"/>
                  </a:lnTo>
                  <a:lnTo>
                    <a:pt x="155" y="304"/>
                  </a:lnTo>
                  <a:lnTo>
                    <a:pt x="147" y="308"/>
                  </a:lnTo>
                  <a:lnTo>
                    <a:pt x="142" y="311"/>
                  </a:lnTo>
                  <a:lnTo>
                    <a:pt x="140" y="319"/>
                  </a:lnTo>
                  <a:lnTo>
                    <a:pt x="138" y="326"/>
                  </a:lnTo>
                  <a:lnTo>
                    <a:pt x="114" y="593"/>
                  </a:lnTo>
                  <a:lnTo>
                    <a:pt x="112" y="597"/>
                  </a:lnTo>
                  <a:lnTo>
                    <a:pt x="109" y="603"/>
                  </a:lnTo>
                  <a:lnTo>
                    <a:pt x="105" y="604"/>
                  </a:lnTo>
                  <a:lnTo>
                    <a:pt x="99" y="606"/>
                  </a:lnTo>
                  <a:lnTo>
                    <a:pt x="94" y="604"/>
                  </a:lnTo>
                  <a:lnTo>
                    <a:pt x="88" y="601"/>
                  </a:lnTo>
                  <a:lnTo>
                    <a:pt x="86" y="597"/>
                  </a:lnTo>
                  <a:lnTo>
                    <a:pt x="85" y="592"/>
                  </a:lnTo>
                  <a:lnTo>
                    <a:pt x="85" y="140"/>
                  </a:lnTo>
                  <a:lnTo>
                    <a:pt x="83" y="132"/>
                  </a:lnTo>
                  <a:lnTo>
                    <a:pt x="81" y="129"/>
                  </a:lnTo>
                  <a:lnTo>
                    <a:pt x="75" y="125"/>
                  </a:lnTo>
                  <a:lnTo>
                    <a:pt x="68" y="123"/>
                  </a:lnTo>
                  <a:lnTo>
                    <a:pt x="62" y="125"/>
                  </a:lnTo>
                  <a:lnTo>
                    <a:pt x="57" y="129"/>
                  </a:lnTo>
                  <a:lnTo>
                    <a:pt x="53" y="132"/>
                  </a:lnTo>
                  <a:lnTo>
                    <a:pt x="53" y="140"/>
                  </a:lnTo>
                  <a:lnTo>
                    <a:pt x="53" y="592"/>
                  </a:lnTo>
                  <a:lnTo>
                    <a:pt x="57" y="610"/>
                  </a:lnTo>
                  <a:lnTo>
                    <a:pt x="66" y="625"/>
                  </a:lnTo>
                  <a:lnTo>
                    <a:pt x="81" y="634"/>
                  </a:lnTo>
                  <a:lnTo>
                    <a:pt x="99" y="638"/>
                  </a:lnTo>
                  <a:lnTo>
                    <a:pt x="116" y="634"/>
                  </a:lnTo>
                  <a:lnTo>
                    <a:pt x="131" y="627"/>
                  </a:lnTo>
                  <a:lnTo>
                    <a:pt x="142" y="612"/>
                  </a:lnTo>
                  <a:lnTo>
                    <a:pt x="145" y="595"/>
                  </a:lnTo>
                  <a:lnTo>
                    <a:pt x="160" y="424"/>
                  </a:lnTo>
                  <a:lnTo>
                    <a:pt x="177" y="595"/>
                  </a:lnTo>
                  <a:lnTo>
                    <a:pt x="180" y="612"/>
                  </a:lnTo>
                  <a:lnTo>
                    <a:pt x="192" y="627"/>
                  </a:lnTo>
                  <a:lnTo>
                    <a:pt x="204" y="634"/>
                  </a:lnTo>
                  <a:lnTo>
                    <a:pt x="223" y="638"/>
                  </a:lnTo>
                  <a:lnTo>
                    <a:pt x="241" y="634"/>
                  </a:lnTo>
                  <a:lnTo>
                    <a:pt x="256" y="625"/>
                  </a:lnTo>
                  <a:lnTo>
                    <a:pt x="265" y="610"/>
                  </a:lnTo>
                  <a:lnTo>
                    <a:pt x="269" y="592"/>
                  </a:lnTo>
                  <a:lnTo>
                    <a:pt x="269" y="199"/>
                  </a:lnTo>
                  <a:lnTo>
                    <a:pt x="310" y="269"/>
                  </a:lnTo>
                  <a:lnTo>
                    <a:pt x="315" y="276"/>
                  </a:lnTo>
                  <a:lnTo>
                    <a:pt x="322" y="284"/>
                  </a:lnTo>
                  <a:lnTo>
                    <a:pt x="330" y="287"/>
                  </a:lnTo>
                  <a:lnTo>
                    <a:pt x="337" y="291"/>
                  </a:lnTo>
                  <a:lnTo>
                    <a:pt x="356" y="293"/>
                  </a:lnTo>
                  <a:lnTo>
                    <a:pt x="374" y="285"/>
                  </a:lnTo>
                  <a:lnTo>
                    <a:pt x="381" y="280"/>
                  </a:lnTo>
                  <a:lnTo>
                    <a:pt x="387" y="274"/>
                  </a:lnTo>
                  <a:lnTo>
                    <a:pt x="392" y="267"/>
                  </a:lnTo>
                  <a:lnTo>
                    <a:pt x="396" y="258"/>
                  </a:lnTo>
                  <a:lnTo>
                    <a:pt x="396" y="239"/>
                  </a:lnTo>
                  <a:lnTo>
                    <a:pt x="391" y="223"/>
                  </a:lnTo>
                  <a:close/>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45715" tIns="22857" rIns="45715" bIns="228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cxnSp>
        <p:nvCxnSpPr>
          <p:cNvPr id="26" name="Łącznik prosty ze strzałką 25">
            <a:extLst>
              <a:ext uri="{FF2B5EF4-FFF2-40B4-BE49-F238E27FC236}">
                <a16:creationId xmlns:a16="http://schemas.microsoft.com/office/drawing/2014/main" id="{A9CCC0FA-207C-9252-81FB-9393B1A20A9A}"/>
              </a:ext>
            </a:extLst>
          </p:cNvPr>
          <p:cNvCxnSpPr>
            <a:cxnSpLocks/>
          </p:cNvCxnSpPr>
          <p:nvPr/>
        </p:nvCxnSpPr>
        <p:spPr>
          <a:xfrm>
            <a:off x="8781529" y="3805228"/>
            <a:ext cx="0" cy="321638"/>
          </a:xfrm>
          <a:prstGeom prst="straightConnector1">
            <a:avLst/>
          </a:prstGeom>
          <a:ln>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7" name="pole tekstowe 36">
            <a:extLst>
              <a:ext uri="{FF2B5EF4-FFF2-40B4-BE49-F238E27FC236}">
                <a16:creationId xmlns:a16="http://schemas.microsoft.com/office/drawing/2014/main" id="{551A20B6-2585-B92A-45B7-43C8F389FC0D}"/>
              </a:ext>
            </a:extLst>
          </p:cNvPr>
          <p:cNvSpPr txBox="1"/>
          <p:nvPr/>
        </p:nvSpPr>
        <p:spPr>
          <a:xfrm>
            <a:off x="310747" y="2875595"/>
            <a:ext cx="2793157"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200" b="1" i="0" u="none" strike="noStrike" kern="1200" cap="none" spc="0" normalizeH="0" baseline="0" noProof="0" dirty="0">
                <a:ln>
                  <a:noFill/>
                </a:ln>
                <a:solidFill>
                  <a:srgbClr val="002073"/>
                </a:solidFill>
                <a:effectLst/>
                <a:uLnTx/>
                <a:uFillTx/>
                <a:latin typeface="Open Sans" panose="020B0606030504020204" pitchFamily="34" charset="0"/>
                <a:ea typeface="Open Sans" panose="020B0606030504020204" pitchFamily="34" charset="0"/>
                <a:cs typeface="Open Sans" panose="020B0606030504020204" pitchFamily="34" charset="0"/>
              </a:rPr>
              <a:t>Mechanizm dystrybucji środków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1" i="0" u="none" strike="noStrike" kern="1200" cap="none" spc="0" normalizeH="0" baseline="0" noProof="0" dirty="0">
              <a:ln>
                <a:noFill/>
              </a:ln>
              <a:solidFill>
                <a:srgbClr val="002073"/>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5" name="Obraz 4">
            <a:extLst>
              <a:ext uri="{FF2B5EF4-FFF2-40B4-BE49-F238E27FC236}">
                <a16:creationId xmlns:a16="http://schemas.microsoft.com/office/drawing/2014/main" id="{D8711257-0061-A196-D89A-21449E04CA17}"/>
              </a:ext>
            </a:extLst>
          </p:cNvPr>
          <p:cNvPicPr>
            <a:picLocks noChangeAspect="1"/>
          </p:cNvPicPr>
          <p:nvPr/>
        </p:nvPicPr>
        <p:blipFill>
          <a:blip r:embed="rId5"/>
          <a:stretch>
            <a:fillRect/>
          </a:stretch>
        </p:blipFill>
        <p:spPr>
          <a:xfrm>
            <a:off x="7360398" y="2998682"/>
            <a:ext cx="2933150" cy="647737"/>
          </a:xfrm>
          <a:prstGeom prst="rect">
            <a:avLst/>
          </a:prstGeom>
        </p:spPr>
      </p:pic>
      <p:pic>
        <p:nvPicPr>
          <p:cNvPr id="15" name="Obraz 14">
            <a:extLst>
              <a:ext uri="{FF2B5EF4-FFF2-40B4-BE49-F238E27FC236}">
                <a16:creationId xmlns:a16="http://schemas.microsoft.com/office/drawing/2014/main" id="{0CAEA159-52D2-9201-F3DA-AF0F3F184A39}"/>
              </a:ext>
            </a:extLst>
          </p:cNvPr>
          <p:cNvPicPr>
            <a:picLocks noChangeAspect="1"/>
          </p:cNvPicPr>
          <p:nvPr/>
        </p:nvPicPr>
        <p:blipFill>
          <a:blip r:embed="rId6"/>
          <a:stretch>
            <a:fillRect/>
          </a:stretch>
        </p:blipFill>
        <p:spPr>
          <a:xfrm>
            <a:off x="7812994" y="1725019"/>
            <a:ext cx="1937072" cy="745727"/>
          </a:xfrm>
          <a:prstGeom prst="rect">
            <a:avLst/>
          </a:prstGeom>
        </p:spPr>
      </p:pic>
      <p:pic>
        <p:nvPicPr>
          <p:cNvPr id="9" name="Obraz 8" descr="Obraz zawierający rysowanie, kreskówka, clipart, ilustracja&#10;&#10;Zawartość wygenerowana przez AI może być niepoprawna.">
            <a:extLst>
              <a:ext uri="{FF2B5EF4-FFF2-40B4-BE49-F238E27FC236}">
                <a16:creationId xmlns:a16="http://schemas.microsoft.com/office/drawing/2014/main" id="{12ECB1F7-ABF6-AA62-8268-B5498328AC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38597" y="4056158"/>
            <a:ext cx="774439" cy="764159"/>
          </a:xfrm>
          <a:prstGeom prst="rect">
            <a:avLst/>
          </a:prstGeom>
        </p:spPr>
      </p:pic>
      <p:pic>
        <p:nvPicPr>
          <p:cNvPr id="13" name="Obraz 12" descr="Obraz zawierający tekst, Czcionka, logo, Grafika&#10;&#10;Zawartość wygenerowana przez AI może być niepoprawna.">
            <a:extLst>
              <a:ext uri="{FF2B5EF4-FFF2-40B4-BE49-F238E27FC236}">
                <a16:creationId xmlns:a16="http://schemas.microsoft.com/office/drawing/2014/main" id="{25414155-0153-4D3F-AC39-30DF853765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1476" y="3966047"/>
            <a:ext cx="1007920" cy="1007920"/>
          </a:xfrm>
          <a:prstGeom prst="rect">
            <a:avLst/>
          </a:prstGeom>
        </p:spPr>
      </p:pic>
      <p:pic>
        <p:nvPicPr>
          <p:cNvPr id="16" name="Obraz 15" descr="Obraz zawierający Czcionka, logo, symbol, Grafika&#10;&#10;Zawartość wygenerowana przez AI może być niepoprawna.">
            <a:extLst>
              <a:ext uri="{FF2B5EF4-FFF2-40B4-BE49-F238E27FC236}">
                <a16:creationId xmlns:a16="http://schemas.microsoft.com/office/drawing/2014/main" id="{7FED5264-67EB-6DCE-0CB4-1DB738899E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80261" y="4083079"/>
            <a:ext cx="1536971" cy="622626"/>
          </a:xfrm>
          <a:prstGeom prst="rect">
            <a:avLst/>
          </a:prstGeom>
        </p:spPr>
      </p:pic>
      <p:pic>
        <p:nvPicPr>
          <p:cNvPr id="27" name="Obraz 26">
            <a:extLst>
              <a:ext uri="{FF2B5EF4-FFF2-40B4-BE49-F238E27FC236}">
                <a16:creationId xmlns:a16="http://schemas.microsoft.com/office/drawing/2014/main" id="{C3E3DD03-EEC9-081C-2DD0-360E437868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25745" y="4861997"/>
            <a:ext cx="1348518" cy="640546"/>
          </a:xfrm>
          <a:prstGeom prst="rect">
            <a:avLst/>
          </a:prstGeom>
        </p:spPr>
      </p:pic>
      <p:pic>
        <p:nvPicPr>
          <p:cNvPr id="28" name="Obraz 27" descr="Obraz zawierający tekst, Czcionka, logo, Jaskrawoniebieski&#10;&#10;Zawartość wygenerowana przez AI może być niepoprawna.">
            <a:extLst>
              <a:ext uri="{FF2B5EF4-FFF2-40B4-BE49-F238E27FC236}">
                <a16:creationId xmlns:a16="http://schemas.microsoft.com/office/drawing/2014/main" id="{40509788-BA58-7433-DFD3-F52562B96D3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30202" y="4906817"/>
            <a:ext cx="996494" cy="644498"/>
          </a:xfrm>
          <a:prstGeom prst="rect">
            <a:avLst/>
          </a:prstGeom>
        </p:spPr>
      </p:pic>
      <p:pic>
        <p:nvPicPr>
          <p:cNvPr id="29" name="Obraz 28" descr="Obraz zawierający tekst, Czcionka, logo, Grafika&#10;&#10;Zawartość wygenerowana przez AI może być niepoprawna.">
            <a:extLst>
              <a:ext uri="{FF2B5EF4-FFF2-40B4-BE49-F238E27FC236}">
                <a16:creationId xmlns:a16="http://schemas.microsoft.com/office/drawing/2014/main" id="{60027E72-E86C-DECA-2BF0-6941EA91427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43784" y="4898487"/>
            <a:ext cx="996494" cy="644499"/>
          </a:xfrm>
          <a:prstGeom prst="rect">
            <a:avLst/>
          </a:prstGeom>
        </p:spPr>
      </p:pic>
      <p:pic>
        <p:nvPicPr>
          <p:cNvPr id="30" name="Obraz 29" descr="Obraz zawierający Grafika, projekt graficzny, zrzut ekranu, logo&#10;&#10;Zawartość wygenerowana przez AI może być niepoprawna.">
            <a:extLst>
              <a:ext uri="{FF2B5EF4-FFF2-40B4-BE49-F238E27FC236}">
                <a16:creationId xmlns:a16="http://schemas.microsoft.com/office/drawing/2014/main" id="{74A04FC0-B28E-9A42-F38F-D0B08C37005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45583" y="4798386"/>
            <a:ext cx="1289757" cy="752929"/>
          </a:xfrm>
          <a:prstGeom prst="rect">
            <a:avLst/>
          </a:prstGeom>
        </p:spPr>
      </p:pic>
      <p:pic>
        <p:nvPicPr>
          <p:cNvPr id="31" name="Obraz 30" descr="Obraz zawierający tekst, Czcionka, logo, Grafika&#10;&#10;Zawartość wygenerowana przez AI może być niepoprawna.">
            <a:extLst>
              <a:ext uri="{FF2B5EF4-FFF2-40B4-BE49-F238E27FC236}">
                <a16:creationId xmlns:a16="http://schemas.microsoft.com/office/drawing/2014/main" id="{A5579240-EFA5-3FE2-B602-B01C19662A8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28236" y="4020985"/>
            <a:ext cx="746814" cy="746814"/>
          </a:xfrm>
          <a:prstGeom prst="rect">
            <a:avLst/>
          </a:prstGeom>
        </p:spPr>
      </p:pic>
      <p:pic>
        <p:nvPicPr>
          <p:cNvPr id="32" name="Obraz 31" descr="Obraz zawierający symbol, clipart, logo, Grafika&#10;&#10;Zawartość wygenerowana przez AI może być niepoprawna.">
            <a:extLst>
              <a:ext uri="{FF2B5EF4-FFF2-40B4-BE49-F238E27FC236}">
                <a16:creationId xmlns:a16="http://schemas.microsoft.com/office/drawing/2014/main" id="{70870D40-38F6-B500-B4CC-0E292D22344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29585" y="5673619"/>
            <a:ext cx="785879" cy="785879"/>
          </a:xfrm>
          <a:prstGeom prst="rect">
            <a:avLst/>
          </a:prstGeom>
        </p:spPr>
      </p:pic>
      <p:pic>
        <p:nvPicPr>
          <p:cNvPr id="33" name="Obraz 32" descr="Obraz zawierający Czcionka, symbol, logo, tekst&#10;&#10;Zawartość wygenerowana przez AI może być niepoprawna.">
            <a:extLst>
              <a:ext uri="{FF2B5EF4-FFF2-40B4-BE49-F238E27FC236}">
                <a16:creationId xmlns:a16="http://schemas.microsoft.com/office/drawing/2014/main" id="{467CA4ED-6631-74A6-2048-8FB390EEC34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22559" y="5695238"/>
            <a:ext cx="1302095" cy="785879"/>
          </a:xfrm>
          <a:prstGeom prst="rect">
            <a:avLst/>
          </a:prstGeom>
        </p:spPr>
      </p:pic>
      <p:pic>
        <p:nvPicPr>
          <p:cNvPr id="34" name="Obraz 33">
            <a:extLst>
              <a:ext uri="{FF2B5EF4-FFF2-40B4-BE49-F238E27FC236}">
                <a16:creationId xmlns:a16="http://schemas.microsoft.com/office/drawing/2014/main" id="{DC060B80-4119-0AE7-BED1-B8F1CDDC1A1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840645" y="4812616"/>
            <a:ext cx="1107725" cy="735717"/>
          </a:xfrm>
          <a:prstGeom prst="rect">
            <a:avLst/>
          </a:prstGeom>
        </p:spPr>
      </p:pic>
      <p:pic>
        <p:nvPicPr>
          <p:cNvPr id="35" name="Obraz 34">
            <a:extLst>
              <a:ext uri="{FF2B5EF4-FFF2-40B4-BE49-F238E27FC236}">
                <a16:creationId xmlns:a16="http://schemas.microsoft.com/office/drawing/2014/main" id="{C5796957-48A0-2A4D-D192-2EBCC049CD0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480804" y="5621702"/>
            <a:ext cx="1191055" cy="791062"/>
          </a:xfrm>
          <a:prstGeom prst="rect">
            <a:avLst/>
          </a:prstGeom>
        </p:spPr>
      </p:pic>
      <p:pic>
        <p:nvPicPr>
          <p:cNvPr id="36" name="Obraz 35" descr="Obraz zawierający tekst, projekt graficzny, Grafika, sztuka&#10;&#10;Zawartość wygenerowana przez AI może być niepoprawna.">
            <a:extLst>
              <a:ext uri="{FF2B5EF4-FFF2-40B4-BE49-F238E27FC236}">
                <a16:creationId xmlns:a16="http://schemas.microsoft.com/office/drawing/2014/main" id="{89CCA5C4-3120-C518-CFAF-271DC6DE99D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865709" y="5698262"/>
            <a:ext cx="1282255" cy="665786"/>
          </a:xfrm>
          <a:prstGeom prst="rect">
            <a:avLst/>
          </a:prstGeom>
        </p:spPr>
      </p:pic>
    </p:spTree>
    <p:extLst>
      <p:ext uri="{BB962C8B-B14F-4D97-AF65-F5344CB8AC3E}">
        <p14:creationId xmlns:p14="http://schemas.microsoft.com/office/powerpoint/2010/main" val="2989097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92DDE-0481-76E6-72CD-F9E971A5E108}"/>
            </a:ext>
          </a:extLst>
        </p:cNvPr>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639052D-5E88-E80C-4C32-DC263EE1A939}"/>
              </a:ext>
            </a:extLst>
          </p:cNvPr>
          <p:cNvSpPr>
            <a:spLocks noGrp="1"/>
          </p:cNvSpPr>
          <p:nvPr>
            <p:ph idx="1"/>
          </p:nvPr>
        </p:nvSpPr>
        <p:spPr>
          <a:xfrm>
            <a:off x="326571" y="1524083"/>
            <a:ext cx="11168743" cy="4044550"/>
          </a:xfrm>
        </p:spPr>
        <p:txBody>
          <a:bodyPr>
            <a:normAutofit fontScale="25000" lnSpcReduction="20000"/>
          </a:bodyPr>
          <a:lstStyle/>
          <a:p>
            <a:pPr marL="0" indent="0">
              <a:lnSpc>
                <a:spcPct val="134000"/>
              </a:lnSpc>
              <a:buNone/>
            </a:pPr>
            <a:r>
              <a:rPr lang="pl-PL" sz="6400" b="1" dirty="0">
                <a:latin typeface="Open Sans" panose="020B0606030504020204" pitchFamily="34" charset="0"/>
                <a:ea typeface="Open Sans" panose="020B0606030504020204" pitchFamily="34" charset="0"/>
                <a:cs typeface="Open Sans" panose="020B0606030504020204" pitchFamily="34" charset="0"/>
              </a:rPr>
              <a:t>Przewidziane jest umorzenie części kapitału pożyczki:</a:t>
            </a:r>
          </a:p>
          <a:p>
            <a:pPr marL="0" indent="0">
              <a:lnSpc>
                <a:spcPct val="134000"/>
              </a:lnSpc>
              <a:buNone/>
            </a:pPr>
            <a:r>
              <a:rPr lang="pl-PL" sz="8000" b="1" dirty="0">
                <a:latin typeface="Open Sans" panose="020B0606030504020204" pitchFamily="34" charset="0"/>
                <a:ea typeface="Open Sans" panose="020B0606030504020204" pitchFamily="34" charset="0"/>
                <a:cs typeface="Open Sans" panose="020B0606030504020204" pitchFamily="34" charset="0"/>
              </a:rPr>
              <a:t>1.</a:t>
            </a:r>
            <a:r>
              <a:rPr lang="pl-PL" sz="6400" b="1" dirty="0">
                <a:latin typeface="Open Sans" panose="020B0606030504020204" pitchFamily="34" charset="0"/>
                <a:ea typeface="Open Sans" panose="020B0606030504020204" pitchFamily="34" charset="0"/>
                <a:cs typeface="Open Sans" panose="020B0606030504020204" pitchFamily="34" charset="0"/>
              </a:rPr>
              <a:t>umorzenie </a:t>
            </a:r>
            <a:r>
              <a:rPr lang="pl-PL" sz="80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10%</a:t>
            </a:r>
            <a:r>
              <a:rPr lang="pl-PL" sz="6400" b="1" dirty="0">
                <a:latin typeface="Open Sans" panose="020B0606030504020204" pitchFamily="34" charset="0"/>
                <a:ea typeface="Open Sans" panose="020B0606030504020204" pitchFamily="34" charset="0"/>
                <a:cs typeface="Open Sans" panose="020B0606030504020204" pitchFamily="34" charset="0"/>
              </a:rPr>
              <a:t> wartości pożyczki - w przypadku osiągnięcia oszczędności energii pierwotnej w wyniku realizacji Inwestycji Końcowej w stosunku do stanu wyjściowego na poziomie </a:t>
            </a:r>
            <a:r>
              <a:rPr lang="pl-PL" sz="64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od 40,00 do 50%;</a:t>
            </a:r>
          </a:p>
          <a:p>
            <a:pPr marL="0" indent="0">
              <a:lnSpc>
                <a:spcPct val="134000"/>
              </a:lnSpc>
              <a:buNone/>
            </a:pPr>
            <a:r>
              <a:rPr lang="pl-PL" sz="8000" b="1" dirty="0">
                <a:effectLst/>
                <a:latin typeface="Open Sans" panose="020B0606030504020204" pitchFamily="34" charset="0"/>
                <a:ea typeface="Open Sans" panose="020B0606030504020204" pitchFamily="34" charset="0"/>
                <a:cs typeface="Open Sans" panose="020B0606030504020204" pitchFamily="34" charset="0"/>
              </a:rPr>
              <a:t>2.</a:t>
            </a:r>
            <a:r>
              <a:rPr lang="pl-PL" sz="6400" b="1" dirty="0">
                <a:effectLst/>
                <a:latin typeface="Open Sans" panose="020B0606030504020204" pitchFamily="34" charset="0"/>
                <a:ea typeface="Open Sans" panose="020B0606030504020204" pitchFamily="34" charset="0"/>
                <a:cs typeface="Open Sans" panose="020B0606030504020204" pitchFamily="34" charset="0"/>
              </a:rPr>
              <a:t>umorzenie </a:t>
            </a:r>
            <a:r>
              <a:rPr lang="pl-PL" sz="7200" b="1"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15%</a:t>
            </a:r>
            <a:r>
              <a:rPr lang="pl-PL" sz="6400" b="1" dirty="0">
                <a:effectLst/>
                <a:latin typeface="Open Sans" panose="020B0606030504020204" pitchFamily="34" charset="0"/>
                <a:ea typeface="Open Sans" panose="020B0606030504020204" pitchFamily="34" charset="0"/>
                <a:cs typeface="Open Sans" panose="020B0606030504020204" pitchFamily="34" charset="0"/>
              </a:rPr>
              <a:t> wartości pożyczki w przypadku osiągnięcia oszczędności energii pierwotnej w wyniku realizacji Inwestycji Końcowej w stosunku do stanu wyjściowego na poziomie </a:t>
            </a:r>
            <a:r>
              <a:rPr lang="pl-PL" sz="6400" b="1"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powyżej 50,00%</a:t>
            </a:r>
            <a:r>
              <a:rPr lang="pl-PL" sz="6400" b="1" dirty="0">
                <a:latin typeface="Open Sans" panose="020B0606030504020204" pitchFamily="34" charset="0"/>
                <a:ea typeface="Open Sans" panose="020B0606030504020204" pitchFamily="34" charset="0"/>
                <a:cs typeface="Open Sans" panose="020B0606030504020204" pitchFamily="34" charset="0"/>
              </a:rPr>
              <a:t>;</a:t>
            </a:r>
          </a:p>
          <a:p>
            <a:pPr marL="0" indent="0">
              <a:lnSpc>
                <a:spcPct val="134000"/>
              </a:lnSpc>
              <a:buNone/>
            </a:pPr>
            <a:r>
              <a:rPr lang="pl-PL" sz="8000" b="1" dirty="0">
                <a:latin typeface="Open Sans" panose="020B0606030504020204" pitchFamily="34" charset="0"/>
                <a:ea typeface="Open Sans" panose="020B0606030504020204" pitchFamily="34" charset="0"/>
                <a:cs typeface="Open Sans" panose="020B0606030504020204" pitchFamily="34" charset="0"/>
              </a:rPr>
              <a:t>3</a:t>
            </a:r>
            <a:r>
              <a:rPr lang="pl-PL" sz="6400" b="1" dirty="0">
                <a:latin typeface="Open Sans" panose="020B0606030504020204" pitchFamily="34" charset="0"/>
                <a:ea typeface="Open Sans" panose="020B0606030504020204" pitchFamily="34" charset="0"/>
                <a:cs typeface="Open Sans" panose="020B0606030504020204" pitchFamily="34" charset="0"/>
              </a:rPr>
              <a:t>.u</a:t>
            </a:r>
            <a:r>
              <a:rPr lang="pl-PL" sz="6400" b="1" dirty="0">
                <a:effectLst/>
                <a:latin typeface="Open Sans" panose="020B0606030504020204" pitchFamily="34" charset="0"/>
                <a:ea typeface="Open Sans" panose="020B0606030504020204" pitchFamily="34" charset="0"/>
                <a:cs typeface="Open Sans" panose="020B0606030504020204" pitchFamily="34" charset="0"/>
              </a:rPr>
              <a:t>morzenie </a:t>
            </a:r>
            <a:r>
              <a:rPr lang="pl-PL" sz="80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5</a:t>
            </a:r>
            <a:r>
              <a:rPr lang="pl-PL" sz="8000" b="1"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a:t>
            </a:r>
            <a:r>
              <a:rPr lang="pl-PL" sz="6400" b="1" dirty="0">
                <a:effectLst/>
                <a:latin typeface="Open Sans" panose="020B0606030504020204" pitchFamily="34" charset="0"/>
                <a:ea typeface="Open Sans" panose="020B0606030504020204" pitchFamily="34" charset="0"/>
                <a:cs typeface="Open Sans" panose="020B0606030504020204" pitchFamily="34" charset="0"/>
              </a:rPr>
              <a:t> wartości pożyczki w przypadku realizacji Inwestycji w miastach tracących funkcje społeczno-gospodarcze oraz gmin zagrożonych marginalizacją.</a:t>
            </a:r>
          </a:p>
          <a:p>
            <a:pPr>
              <a:lnSpc>
                <a:spcPct val="134000"/>
              </a:lnSpc>
              <a:buFontTx/>
              <a:buChar char="-"/>
            </a:pPr>
            <a:endParaRPr lang="pl-PL" sz="6400" b="1"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34000"/>
              </a:lnSpc>
              <a:buNone/>
            </a:pPr>
            <a:r>
              <a:rPr lang="pl-PL" sz="6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W przypadku spełnienia przez pożyczkobiorcę warunku 1. lub 2. oraz 3. </a:t>
            </a:r>
          </a:p>
          <a:p>
            <a:pPr marL="0" indent="0">
              <a:lnSpc>
                <a:spcPct val="134000"/>
              </a:lnSpc>
              <a:buNone/>
            </a:pPr>
            <a:r>
              <a:rPr lang="pl-PL" sz="6400" b="1" dirty="0">
                <a:solidFill>
                  <a:srgbClr val="003399">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wysokość umorzeń sumuje się do 20% wartości pożyczki.</a:t>
            </a:r>
          </a:p>
          <a:p>
            <a:pPr>
              <a:lnSpc>
                <a:spcPct val="114000"/>
              </a:lnSpc>
              <a:buFontTx/>
              <a:buChar char="-"/>
            </a:pPr>
            <a:endParaRPr lang="pl-PL" sz="16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br>
              <a:rPr lang="pl-PL" sz="1600" dirty="0">
                <a:effectLst/>
                <a:latin typeface="Open Sans" panose="020B0606030504020204" pitchFamily="34" charset="0"/>
                <a:ea typeface="Open Sans" panose="020B0606030504020204" pitchFamily="34" charset="0"/>
                <a:cs typeface="Open Sans" panose="020B0606030504020204" pitchFamily="34" charset="0"/>
              </a:rPr>
            </a:br>
            <a:endParaRPr lang="pl-PL" sz="1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pl-PL"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ymbol zastępczy numeru slajdu 3">
            <a:extLst>
              <a:ext uri="{FF2B5EF4-FFF2-40B4-BE49-F238E27FC236}">
                <a16:creationId xmlns:a16="http://schemas.microsoft.com/office/drawing/2014/main" id="{16A79DCD-684E-C106-A561-1D3135448963}"/>
              </a:ext>
            </a:extLst>
          </p:cNvPr>
          <p:cNvSpPr>
            <a:spLocks noGrp="1"/>
          </p:cNvSpPr>
          <p:nvPr>
            <p:ph type="sldNum" sz="quarter" idx="10"/>
          </p:nvPr>
        </p:nvSpPr>
        <p:spPr>
          <a:xfrm>
            <a:off x="9789805" y="6582872"/>
            <a:ext cx="1231537" cy="16329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0183B-A19B-450E-9615-6C83693937D9}" type="slidenum">
              <a:rPr kumimoji="0" lang="pl-PL" sz="907" b="0" i="0" u="none" strike="noStrike" kern="1200" cap="none" spc="0" normalizeH="0" baseline="0" noProof="0" smtClean="0">
                <a:ln>
                  <a:noFill/>
                </a:ln>
                <a:solidFill>
                  <a:srgbClr val="002073"/>
                </a:solidFill>
                <a:effectLst/>
                <a:uLnTx/>
                <a:uFillTx/>
                <a:latin typeface="Open Sans" pitchFamily="2" charset="0"/>
                <a:ea typeface="Open Sans" pitchFamily="2" charset="0"/>
                <a:cs typeface="Open San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pl-PL" sz="907" b="0" i="0" u="none" strike="noStrike" kern="1200" cap="none" spc="0" normalizeH="0" baseline="0" noProof="0">
              <a:ln>
                <a:noFill/>
              </a:ln>
              <a:solidFill>
                <a:srgbClr val="002073"/>
              </a:solidFill>
              <a:effectLst/>
              <a:uLnTx/>
              <a:uFillTx/>
              <a:latin typeface="Open Sans" pitchFamily="2" charset="0"/>
              <a:ea typeface="Open Sans" pitchFamily="2" charset="0"/>
              <a:cs typeface="Open Sans" pitchFamily="2" charset="0"/>
            </a:endParaRPr>
          </a:p>
        </p:txBody>
      </p:sp>
      <p:pic>
        <p:nvPicPr>
          <p:cNvPr id="7" name="Obraz 6">
            <a:extLst>
              <a:ext uri="{FF2B5EF4-FFF2-40B4-BE49-F238E27FC236}">
                <a16:creationId xmlns:a16="http://schemas.microsoft.com/office/drawing/2014/main" id="{2B42E5A8-560C-DD72-DF41-22B77CD964A4}"/>
              </a:ext>
            </a:extLst>
          </p:cNvPr>
          <p:cNvPicPr>
            <a:picLocks noChangeAspect="1"/>
          </p:cNvPicPr>
          <p:nvPr/>
        </p:nvPicPr>
        <p:blipFill>
          <a:blip r:embed="rId2"/>
          <a:stretch>
            <a:fillRect/>
          </a:stretch>
        </p:blipFill>
        <p:spPr>
          <a:xfrm>
            <a:off x="10542915" y="5157824"/>
            <a:ext cx="1408519" cy="1376714"/>
          </a:xfrm>
          <a:prstGeom prst="rect">
            <a:avLst/>
          </a:prstGeom>
        </p:spPr>
      </p:pic>
      <p:sp>
        <p:nvSpPr>
          <p:cNvPr id="5" name="Tytuł 1">
            <a:extLst>
              <a:ext uri="{FF2B5EF4-FFF2-40B4-BE49-F238E27FC236}">
                <a16:creationId xmlns:a16="http://schemas.microsoft.com/office/drawing/2014/main" id="{B904DCD4-E205-D092-7A3B-2C80E9FC76A5}"/>
              </a:ext>
            </a:extLst>
          </p:cNvPr>
          <p:cNvSpPr txBox="1">
            <a:spLocks/>
          </p:cNvSpPr>
          <p:nvPr/>
        </p:nvSpPr>
        <p:spPr>
          <a:xfrm>
            <a:off x="0" y="394296"/>
            <a:ext cx="12192000" cy="1081453"/>
          </a:xfrm>
          <a:prstGeom prst="rect">
            <a:avLst/>
          </a:prstGeom>
        </p:spPr>
        <p:txBody>
          <a:bodyPr vert="horz" lIns="0" tIns="0" rIns="0" bIns="0" rtlCol="0" anchor="t" anchorCtr="0">
            <a:norm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marL="0" marR="0" lvl="0" indent="0" algn="ctr" defTabSz="914382" rtl="0" eaLnBrk="1" fontAlgn="auto" latinLnBrk="0" hangingPunct="1">
              <a:lnSpc>
                <a:spcPts val="3265"/>
              </a:lnSpc>
              <a:spcBef>
                <a:spcPct val="0"/>
              </a:spcBef>
              <a:spcAft>
                <a:spcPts val="0"/>
              </a:spcAft>
              <a:buClrTx/>
              <a:buSzTx/>
              <a:buFontTx/>
              <a:buNone/>
              <a:tabLst/>
              <a:defRPr/>
            </a:pPr>
            <a:r>
              <a:rPr kumimoji="0" lang="pl-PL" sz="2600" b="1"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Ekopożyczka dla przedsiębiorstw</a:t>
            </a:r>
          </a:p>
          <a:p>
            <a:pPr marL="0" marR="0" lvl="0" indent="0" algn="ctr" defTabSz="914382" rtl="0" eaLnBrk="1" fontAlgn="auto" latinLnBrk="0" hangingPunct="1">
              <a:lnSpc>
                <a:spcPts val="3265"/>
              </a:lnSpc>
              <a:spcBef>
                <a:spcPct val="0"/>
              </a:spcBef>
              <a:spcAft>
                <a:spcPts val="0"/>
              </a:spcAft>
              <a:buClrTx/>
              <a:buSzTx/>
              <a:buFontTx/>
              <a:buNone/>
              <a:tabLst/>
              <a:defRPr/>
            </a:pPr>
            <a:r>
              <a:rPr kumimoji="0" lang="pl-PL" sz="2000" b="1" i="0" u="none" strike="noStrike" kern="1200" cap="none" spc="0" normalizeH="0" baseline="0" noProof="0" dirty="0">
                <a:ln>
                  <a:noFill/>
                </a:ln>
                <a:solidFill>
                  <a:srgbClr val="00B050"/>
                </a:solidFill>
                <a:effectLst/>
                <a:uLnTx/>
                <a:uFillTx/>
                <a:latin typeface="Open Sans" pitchFamily="2" charset="0"/>
                <a:ea typeface="Open Sans" pitchFamily="2" charset="0"/>
                <a:cs typeface="Open Sans" pitchFamily="2" charset="0"/>
              </a:rPr>
              <a:t>Preferencje - umorzenie</a:t>
            </a:r>
          </a:p>
        </p:txBody>
      </p:sp>
    </p:spTree>
    <p:extLst>
      <p:ext uri="{BB962C8B-B14F-4D97-AF65-F5344CB8AC3E}">
        <p14:creationId xmlns:p14="http://schemas.microsoft.com/office/powerpoint/2010/main" val="4052483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Symbol zastępczy zawartości 4">
            <a:extLst>
              <a:ext uri="{FF2B5EF4-FFF2-40B4-BE49-F238E27FC236}">
                <a16:creationId xmlns:a16="http://schemas.microsoft.com/office/drawing/2014/main" id="{8573E86D-BFF4-2FA8-A681-8F00419A353E}"/>
              </a:ext>
            </a:extLst>
          </p:cNvPr>
          <p:cNvGraphicFramePr>
            <a:graphicFrameLocks/>
          </p:cNvGraphicFramePr>
          <p:nvPr>
            <p:extLst>
              <p:ext uri="{D42A27DB-BD31-4B8C-83A1-F6EECF244321}">
                <p14:modId xmlns:p14="http://schemas.microsoft.com/office/powerpoint/2010/main" val="4209386191"/>
              </p:ext>
            </p:extLst>
          </p:nvPr>
        </p:nvGraphicFramePr>
        <p:xfrm>
          <a:off x="6881661" y="2440696"/>
          <a:ext cx="4139681" cy="3997426"/>
        </p:xfrm>
        <a:graphic>
          <a:graphicData uri="http://schemas.openxmlformats.org/drawingml/2006/table">
            <a:tbl>
              <a:tblPr/>
              <a:tblGrid>
                <a:gridCol w="4139681">
                  <a:extLst>
                    <a:ext uri="{9D8B030D-6E8A-4147-A177-3AD203B41FA5}">
                      <a16:colId xmlns:a16="http://schemas.microsoft.com/office/drawing/2014/main" val="2784758105"/>
                    </a:ext>
                  </a:extLst>
                </a:gridCol>
              </a:tblGrid>
              <a:tr h="3997426">
                <a:tc>
                  <a:txBody>
                    <a:bodyPr/>
                    <a:lstStyle/>
                    <a:p>
                      <a:pPr marL="0" marR="0" lvl="0" indent="0" algn="l" defTabSz="914382" rtl="0" eaLnBrk="1" fontAlgn="t" latinLnBrk="0" hangingPunct="1">
                        <a:lnSpc>
                          <a:spcPct val="114000"/>
                        </a:lnSpc>
                        <a:spcBef>
                          <a:spcPts val="600"/>
                        </a:spcBef>
                        <a:spcAft>
                          <a:spcPts val="600"/>
                        </a:spcAft>
                        <a:buClrTx/>
                        <a:buSzTx/>
                        <a:buFontTx/>
                        <a:buNone/>
                        <a:tabLst/>
                        <a:defRPr/>
                      </a:pPr>
                      <a:r>
                        <a:rPr lang="pl-PL"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2" tooltip="Odnośnik otwiera się w nowej karcie"/>
                        </a:rPr>
                        <a:t>Alior Bank S.A.</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Centrum Bankowości Korporacyjnej</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ul. Strzegomska 42 B</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53-611 Wrocław</a:t>
                      </a:r>
                    </a:p>
                    <a:p>
                      <a:pPr marL="0" marR="0" lvl="0" indent="0" algn="l" defTabSz="914382" rtl="0" eaLnBrk="1" fontAlgn="t" latinLnBrk="0" hangingPunct="1">
                        <a:lnSpc>
                          <a:spcPct val="114000"/>
                        </a:lnSpc>
                        <a:spcBef>
                          <a:spcPts val="600"/>
                        </a:spcBef>
                        <a:spcAft>
                          <a:spcPts val="600"/>
                        </a:spcAft>
                        <a:buClrTx/>
                        <a:buSzTx/>
                        <a:buFontTx/>
                        <a:buNone/>
                        <a:tabLst/>
                        <a:defRPr/>
                      </a:pPr>
                      <a:r>
                        <a:rPr lang="pl-PL" sz="1400" b="1" dirty="0">
                          <a:effectLst/>
                          <a:latin typeface="Open Sans" panose="020B0606030504020204" pitchFamily="34" charset="0"/>
                          <a:ea typeface="Open Sans" panose="020B0606030504020204" pitchFamily="34" charset="0"/>
                          <a:cs typeface="Open Sans" panose="020B0606030504020204" pitchFamily="34" charset="0"/>
                        </a:rPr>
                        <a:t>Daniel </a:t>
                      </a:r>
                      <a:r>
                        <a:rPr lang="pl-PL" sz="1400" b="1" dirty="0" err="1">
                          <a:effectLst/>
                          <a:latin typeface="Open Sans" panose="020B0606030504020204" pitchFamily="34" charset="0"/>
                          <a:ea typeface="Open Sans" panose="020B0606030504020204" pitchFamily="34" charset="0"/>
                          <a:cs typeface="Open Sans" panose="020B0606030504020204" pitchFamily="34" charset="0"/>
                        </a:rPr>
                        <a:t>Ziółecki</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Tel.: </a:t>
                      </a:r>
                      <a:r>
                        <a:rPr lang="pl-PL"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3"/>
                        </a:rPr>
                        <a:t>782 892 957</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E-mail: </a:t>
                      </a:r>
                      <a:r>
                        <a:rPr lang="pl-PL"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4"/>
                        </a:rPr>
                        <a:t>Daniel.Ziolecki@alior.pl</a:t>
                      </a:r>
                      <a:endParaRPr lang="pl-PL" sz="1400" b="1" dirty="0">
                        <a:effectLst/>
                        <a:latin typeface="Open Sans" panose="020B0606030504020204" pitchFamily="34" charset="0"/>
                        <a:ea typeface="Open Sans" panose="020B0606030504020204" pitchFamily="34" charset="0"/>
                        <a:cs typeface="Open Sans" panose="020B0606030504020204" pitchFamily="34" charset="0"/>
                      </a:endParaRPr>
                    </a:p>
                    <a:p>
                      <a:pPr fontAlgn="t">
                        <a:lnSpc>
                          <a:spcPct val="114000"/>
                        </a:lnSpc>
                        <a:buNone/>
                      </a:pPr>
                      <a:endParaRPr lang="pl-PL" sz="1400" dirty="0">
                        <a:effectLst/>
                        <a:latin typeface="Open Sans" panose="020B0606030504020204" pitchFamily="34" charset="0"/>
                        <a:ea typeface="Open Sans" panose="020B0606030504020204" pitchFamily="34" charset="0"/>
                        <a:cs typeface="Open Sans" panose="020B0606030504020204" pitchFamily="34" charset="0"/>
                      </a:endParaRPr>
                    </a:p>
                  </a:txBody>
                  <a:tcPr marL="65500" marR="65500" marT="32750" marB="32750">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60711691"/>
                  </a:ext>
                </a:extLst>
              </a:tr>
            </a:tbl>
          </a:graphicData>
        </a:graphic>
      </p:graphicFrame>
      <p:graphicFrame>
        <p:nvGraphicFramePr>
          <p:cNvPr id="5" name="Symbol zastępczy zawartości 4">
            <a:extLst>
              <a:ext uri="{FF2B5EF4-FFF2-40B4-BE49-F238E27FC236}">
                <a16:creationId xmlns:a16="http://schemas.microsoft.com/office/drawing/2014/main" id="{D4E7A2C9-B473-2085-E701-EEE98DBA0A6D}"/>
              </a:ext>
            </a:extLst>
          </p:cNvPr>
          <p:cNvGraphicFramePr>
            <a:graphicFrameLocks noGrp="1"/>
          </p:cNvGraphicFramePr>
          <p:nvPr>
            <p:ph idx="1"/>
            <p:extLst>
              <p:ext uri="{D42A27DB-BD31-4B8C-83A1-F6EECF244321}">
                <p14:modId xmlns:p14="http://schemas.microsoft.com/office/powerpoint/2010/main" val="3276247383"/>
              </p:ext>
            </p:extLst>
          </p:nvPr>
        </p:nvGraphicFramePr>
        <p:xfrm>
          <a:off x="631370" y="2440696"/>
          <a:ext cx="5921829" cy="4213611"/>
        </p:xfrm>
        <a:graphic>
          <a:graphicData uri="http://schemas.openxmlformats.org/drawingml/2006/table">
            <a:tbl>
              <a:tblPr/>
              <a:tblGrid>
                <a:gridCol w="2927210">
                  <a:extLst>
                    <a:ext uri="{9D8B030D-6E8A-4147-A177-3AD203B41FA5}">
                      <a16:colId xmlns:a16="http://schemas.microsoft.com/office/drawing/2014/main" val="2784758105"/>
                    </a:ext>
                  </a:extLst>
                </a:gridCol>
                <a:gridCol w="2994619">
                  <a:extLst>
                    <a:ext uri="{9D8B030D-6E8A-4147-A177-3AD203B41FA5}">
                      <a16:colId xmlns:a16="http://schemas.microsoft.com/office/drawing/2014/main" val="1372602958"/>
                    </a:ext>
                  </a:extLst>
                </a:gridCol>
              </a:tblGrid>
              <a:tr h="4213611">
                <a:tc>
                  <a:txBody>
                    <a:bodyPr/>
                    <a:lstStyle/>
                    <a:p>
                      <a:pPr fontAlgn="t">
                        <a:lnSpc>
                          <a:spcPct val="114000"/>
                        </a:lnSpc>
                        <a:buNone/>
                      </a:pPr>
                      <a:r>
                        <a:rPr lang="pl-PL"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5" tooltip="Odnośnik otwiera się w nowej karcie"/>
                        </a:rPr>
                        <a:t>Wrocławska Agencja Rozwoju Regionalnego S.A.</a:t>
                      </a:r>
                      <a:r>
                        <a:rPr lang="pl-PL"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rPr>
                        <a:t> </a:t>
                      </a:r>
                      <a:r>
                        <a:rPr lang="pl-PL" sz="1400" b="1" dirty="0">
                          <a:effectLst/>
                          <a:latin typeface="Open Sans" panose="020B0606030504020204" pitchFamily="34" charset="0"/>
                          <a:ea typeface="Open Sans" panose="020B0606030504020204" pitchFamily="34" charset="0"/>
                          <a:cs typeface="Open Sans" panose="020B0606030504020204" pitchFamily="34" charset="0"/>
                        </a:rPr>
                        <a:t>- Lider</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ul. Karmelkowa 29</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52-437 Wrocław</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Tel.: </a:t>
                      </a:r>
                      <a:r>
                        <a:rPr lang="pl-PL"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6"/>
                        </a:rPr>
                        <a:t>887 350 160</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7"/>
                        </a:rPr>
                        <a:t>pozyczki@warr.pl</a:t>
                      </a:r>
                      <a:r>
                        <a:rPr lang="pl-PL" sz="1400" b="1" dirty="0">
                          <a:effectLst/>
                          <a:latin typeface="Open Sans" panose="020B0606030504020204" pitchFamily="34" charset="0"/>
                          <a:ea typeface="Open Sans" panose="020B0606030504020204" pitchFamily="34" charset="0"/>
                          <a:cs typeface="Open Sans" panose="020B0606030504020204" pitchFamily="34" charset="0"/>
                        </a:rPr>
                        <a:t>,</a:t>
                      </a:r>
                    </a:p>
                    <a:p>
                      <a:pPr fontAlgn="t">
                        <a:lnSpc>
                          <a:spcPct val="114000"/>
                        </a:lnSpc>
                        <a:buNone/>
                      </a:pPr>
                      <a:endParaRPr lang="pl-PL" sz="1400" b="1" dirty="0">
                        <a:effectLst/>
                        <a:latin typeface="Open Sans" panose="020B0606030504020204" pitchFamily="34" charset="0"/>
                        <a:ea typeface="Open Sans" panose="020B0606030504020204" pitchFamily="34" charset="0"/>
                        <a:cs typeface="Open Sans" panose="020B0606030504020204" pitchFamily="34" charset="0"/>
                      </a:endParaRPr>
                    </a:p>
                    <a:p>
                      <a:pPr fontAlgn="t">
                        <a:lnSpc>
                          <a:spcPct val="114000"/>
                        </a:lnSpc>
                        <a:buNone/>
                      </a:pPr>
                      <a:r>
                        <a:rPr lang="pl-PL" sz="1400" b="1" dirty="0">
                          <a:effectLst/>
                          <a:latin typeface="Open Sans" panose="020B0606030504020204" pitchFamily="34" charset="0"/>
                          <a:ea typeface="Open Sans" panose="020B0606030504020204" pitchFamily="34" charset="0"/>
                          <a:cs typeface="Open Sans" panose="020B0606030504020204" pitchFamily="34" charset="0"/>
                        </a:rPr>
                        <a:t>Agnieszka Jaworska</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Tel.: </a:t>
                      </a:r>
                      <a:r>
                        <a:rPr lang="pl-PL"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8"/>
                        </a:rPr>
                        <a:t>887 350 170</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9"/>
                        </a:rPr>
                        <a:t>agnieszka.jaworska@warr.pl</a:t>
                      </a:r>
                      <a:endParaRPr lang="pl-PL"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endParaRPr>
                    </a:p>
                    <a:p>
                      <a:pPr fontAlgn="t">
                        <a:lnSpc>
                          <a:spcPct val="114000"/>
                        </a:lnSpc>
                        <a:buNone/>
                      </a:pPr>
                      <a:br>
                        <a:rPr lang="pl-PL"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Sylwia Rudnik</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Tel.: </a:t>
                      </a:r>
                      <a:r>
                        <a:rPr lang="pl-PL"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10"/>
                        </a:rPr>
                        <a:t>887 350 148</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11"/>
                        </a:rPr>
                        <a:t>sylwia.rudnik@warr.pl</a:t>
                      </a:r>
                      <a:endParaRPr lang="pl-PL"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endParaRPr>
                    </a:p>
                    <a:p>
                      <a:pPr fontAlgn="t">
                        <a:lnSpc>
                          <a:spcPct val="114000"/>
                        </a:lnSpc>
                        <a:buNone/>
                      </a:pPr>
                      <a:endParaRPr lang="pl-PL"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5500" marR="65500" marT="32750" marB="32750">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nSpc>
                          <a:spcPct val="114000"/>
                        </a:lnSpc>
                      </a:pPr>
                      <a:r>
                        <a:rPr lang="pl-PL" sz="14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Weronika Samojluk</a:t>
                      </a:r>
                    </a:p>
                    <a:p>
                      <a:pPr>
                        <a:lnSpc>
                          <a:spcPct val="114000"/>
                        </a:lnSpc>
                      </a:pPr>
                      <a:r>
                        <a:rPr lang="pl-PL" sz="14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Tel.: 887 350 162</a:t>
                      </a:r>
                    </a:p>
                    <a:p>
                      <a:pPr>
                        <a:lnSpc>
                          <a:spcPct val="114000"/>
                        </a:lnSpc>
                      </a:pPr>
                      <a:r>
                        <a:rPr lang="pl-PL" sz="1400" b="1" u="sng"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12"/>
                        </a:rPr>
                        <a:t>weronika.samojluk@warr.pl</a:t>
                      </a:r>
                      <a:endParaRPr lang="pl-PL" sz="1400" b="1" u="sng"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endParaRPr lang="pl-PL" sz="14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r>
                        <a:rPr lang="pl-PL" sz="14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Patrycja Lewandowska</a:t>
                      </a:r>
                    </a:p>
                    <a:p>
                      <a:pPr>
                        <a:lnSpc>
                          <a:spcPct val="114000"/>
                        </a:lnSpc>
                      </a:pPr>
                      <a:r>
                        <a:rPr lang="nl-NL" sz="14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Tel.: 887 350 168</a:t>
                      </a:r>
                      <a:endParaRPr lang="pl-PL" sz="14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r>
                        <a:rPr lang="nl-NL" sz="1400" b="1" u="sng"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13"/>
                        </a:rPr>
                        <a:t>patrycja.lewandowska@warr.pl</a:t>
                      </a:r>
                      <a:endParaRPr lang="pl-PL" sz="1400" b="1" u="sng"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endParaRPr lang="pl-PL" sz="14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pl-PL" sz="14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Jarosław Nowacki</a:t>
                      </a:r>
                    </a:p>
                    <a:p>
                      <a:r>
                        <a:rPr lang="pl-PL" sz="14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Tel.: 609 201 208</a:t>
                      </a:r>
                    </a:p>
                    <a:p>
                      <a:r>
                        <a:rPr lang="pl-PL" sz="1400" b="1" u="sng"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14"/>
                        </a:rPr>
                        <a:t>jaroslaw.nowacki@warr.pl</a:t>
                      </a:r>
                      <a:endParaRPr lang="pl-PL" sz="14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fontAlgn="t">
                        <a:lnSpc>
                          <a:spcPct val="114000"/>
                        </a:lnSpc>
                        <a:buNone/>
                      </a:pPr>
                      <a:endParaRPr lang="pl-PL"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5500" marR="65500" marT="32750" marB="32750">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60711691"/>
                  </a:ext>
                </a:extLst>
              </a:tr>
            </a:tbl>
          </a:graphicData>
        </a:graphic>
      </p:graphicFrame>
      <p:sp>
        <p:nvSpPr>
          <p:cNvPr id="4" name="Symbol zastępczy numeru slajdu 3">
            <a:extLst>
              <a:ext uri="{FF2B5EF4-FFF2-40B4-BE49-F238E27FC236}">
                <a16:creationId xmlns:a16="http://schemas.microsoft.com/office/drawing/2014/main" id="{83447F9A-BC19-73D3-DF4A-121048AB182D}"/>
              </a:ext>
            </a:extLst>
          </p:cNvPr>
          <p:cNvSpPr>
            <a:spLocks noGrp="1"/>
          </p:cNvSpPr>
          <p:nvPr>
            <p:ph type="sldNum" sz="quarter" idx="10"/>
          </p:nvPr>
        </p:nvSpPr>
        <p:spPr/>
        <p:txBody>
          <a:bodyPr/>
          <a:lstStyle/>
          <a:p>
            <a:fld id="{F8C0183B-A19B-450E-9615-6C83693937D9}" type="slidenum">
              <a:rPr lang="pl-PL" smtClean="0"/>
              <a:t>21</a:t>
            </a:fld>
            <a:endParaRPr lang="pl-PL"/>
          </a:p>
        </p:txBody>
      </p:sp>
      <p:sp>
        <p:nvSpPr>
          <p:cNvPr id="7" name="pole tekstowe 6">
            <a:extLst>
              <a:ext uri="{FF2B5EF4-FFF2-40B4-BE49-F238E27FC236}">
                <a16:creationId xmlns:a16="http://schemas.microsoft.com/office/drawing/2014/main" id="{04EB3154-96E0-D46E-54AE-DF0B87871C34}"/>
              </a:ext>
            </a:extLst>
          </p:cNvPr>
          <p:cNvSpPr txBox="1"/>
          <p:nvPr/>
        </p:nvSpPr>
        <p:spPr>
          <a:xfrm>
            <a:off x="102636" y="203693"/>
            <a:ext cx="12089363" cy="892552"/>
          </a:xfrm>
          <a:prstGeom prst="rect">
            <a:avLst/>
          </a:prstGeom>
          <a:noFill/>
        </p:spPr>
        <p:txBody>
          <a:bodyPr wrap="square">
            <a:spAutoFit/>
          </a:bodyPr>
          <a:lstStyle/>
          <a:p>
            <a:pPr marL="0" marR="0" lvl="0" indent="0" algn="ctr" defTabSz="914382" rtl="0" eaLnBrk="1" fontAlgn="auto" latinLnBrk="0" hangingPunct="1">
              <a:lnSpc>
                <a:spcPts val="3265"/>
              </a:lnSpc>
              <a:spcBef>
                <a:spcPct val="0"/>
              </a:spcBef>
              <a:spcAft>
                <a:spcPts val="0"/>
              </a:spcAft>
              <a:buClrTx/>
              <a:buSzTx/>
              <a:buFontTx/>
              <a:buNone/>
              <a:tabLst/>
              <a:defRPr/>
            </a:pPr>
            <a:r>
              <a:rPr kumimoji="0" lang="pl-PL" sz="2400" b="1"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Ekopożyczka dla przedsiębiorstw</a:t>
            </a:r>
          </a:p>
          <a:p>
            <a:pPr marL="0" marR="0" lvl="0" indent="0" algn="ctr" defTabSz="914382" rtl="0" eaLnBrk="1" fontAlgn="auto" latinLnBrk="0" hangingPunct="1">
              <a:lnSpc>
                <a:spcPts val="3265"/>
              </a:lnSpc>
              <a:spcBef>
                <a:spcPct val="0"/>
              </a:spcBef>
              <a:spcAft>
                <a:spcPts val="0"/>
              </a:spcAft>
              <a:buClrTx/>
              <a:buSzTx/>
              <a:buFontTx/>
              <a:buNone/>
              <a:tabLst/>
              <a:defRPr/>
            </a:pPr>
            <a:r>
              <a:rPr kumimoji="0" lang="pl-PL" sz="2000" b="1"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Gdzie złożyć wniosek?</a:t>
            </a:r>
          </a:p>
        </p:txBody>
      </p:sp>
      <p:pic>
        <p:nvPicPr>
          <p:cNvPr id="9" name="Obraz 8" descr="Obraz zawierający tekst, projekt graficzny, Grafika, sztuka&#10;&#10;Zawartość wygenerowana przez AI może być niepoprawna.">
            <a:extLst>
              <a:ext uri="{FF2B5EF4-FFF2-40B4-BE49-F238E27FC236}">
                <a16:creationId xmlns:a16="http://schemas.microsoft.com/office/drawing/2014/main" id="{29D4CAFB-9355-708E-C31A-983A0C216AA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730274" y="1079060"/>
            <a:ext cx="2442453" cy="1268197"/>
          </a:xfrm>
          <a:prstGeom prst="rect">
            <a:avLst/>
          </a:prstGeom>
        </p:spPr>
      </p:pic>
      <p:pic>
        <p:nvPicPr>
          <p:cNvPr id="14" name="Obraz 13" descr="Obraz zawierający tekst, Czcionka, logo, Jaskrawoniebieski&#10;&#10;Zawartość wygenerowana przez AI może być niepoprawna.">
            <a:extLst>
              <a:ext uri="{FF2B5EF4-FFF2-40B4-BE49-F238E27FC236}">
                <a16:creationId xmlns:a16="http://schemas.microsoft.com/office/drawing/2014/main" id="{28C1F607-BA5D-0CFC-84E1-1BC9DF958A2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409708" y="1079059"/>
            <a:ext cx="1960828" cy="1268197"/>
          </a:xfrm>
          <a:prstGeom prst="rect">
            <a:avLst/>
          </a:prstGeom>
        </p:spPr>
      </p:pic>
    </p:spTree>
    <p:extLst>
      <p:ext uri="{BB962C8B-B14F-4D97-AF65-F5344CB8AC3E}">
        <p14:creationId xmlns:p14="http://schemas.microsoft.com/office/powerpoint/2010/main" val="3788267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4">
            <a:extLst>
              <a:ext uri="{FF2B5EF4-FFF2-40B4-BE49-F238E27FC236}">
                <a16:creationId xmlns:a16="http://schemas.microsoft.com/office/drawing/2014/main" id="{6A0AF404-C03F-6DF3-2D86-974C3A3B08DC}"/>
              </a:ext>
            </a:extLst>
          </p:cNvPr>
          <p:cNvSpPr>
            <a:spLocks noGrp="1"/>
          </p:cNvSpPr>
          <p:nvPr>
            <p:ph type="ctrTitle"/>
          </p:nvPr>
        </p:nvSpPr>
        <p:spPr>
          <a:xfrm>
            <a:off x="6096000" y="1860184"/>
            <a:ext cx="9031400" cy="986800"/>
          </a:xfrm>
        </p:spPr>
        <p:txBody>
          <a:bodyPr/>
          <a:lstStyle/>
          <a:p>
            <a:r>
              <a:rPr lang="pl-PL" dirty="0"/>
              <a:t>Więcej informacji na: </a:t>
            </a:r>
          </a:p>
        </p:txBody>
      </p:sp>
      <p:sp>
        <p:nvSpPr>
          <p:cNvPr id="5" name="Podtytuł 5">
            <a:extLst>
              <a:ext uri="{FF2B5EF4-FFF2-40B4-BE49-F238E27FC236}">
                <a16:creationId xmlns:a16="http://schemas.microsoft.com/office/drawing/2014/main" id="{A8EC1E2B-A325-796C-817B-1F1E8188DA01}"/>
              </a:ext>
            </a:extLst>
          </p:cNvPr>
          <p:cNvSpPr>
            <a:spLocks noGrp="1"/>
          </p:cNvSpPr>
          <p:nvPr>
            <p:ph type="subTitle" idx="1"/>
          </p:nvPr>
        </p:nvSpPr>
        <p:spPr>
          <a:xfrm>
            <a:off x="1167891" y="2602523"/>
            <a:ext cx="10271073" cy="3300562"/>
          </a:xfrm>
        </p:spPr>
        <p:txBody>
          <a:bodyPr>
            <a:noAutofit/>
          </a:bodyPr>
          <a:lstStyle/>
          <a:p>
            <a:pPr algn="l"/>
            <a:r>
              <a:rPr lang="pl-PL" sz="1400" dirty="0"/>
              <a:t>Pożyczka rozwojowa: </a:t>
            </a:r>
            <a:br>
              <a:rPr lang="pl-PL" sz="1400" dirty="0"/>
            </a:br>
            <a:r>
              <a:rPr lang="pl-PL" sz="1400" dirty="0">
                <a:hlinkClick r:id="rId2"/>
              </a:rPr>
              <a:t>https://www.bgk.pl/produkty/pozyczka-rozwojowa-dolnoslaskie/</a:t>
            </a:r>
            <a:r>
              <a:rPr lang="pl-PL" sz="1400" dirty="0"/>
              <a:t> </a:t>
            </a:r>
          </a:p>
          <a:p>
            <a:pPr algn="l"/>
            <a:r>
              <a:rPr lang="pl-PL" sz="1400" dirty="0"/>
              <a:t>Pożyczka na OZE dla przedsiębiorstw: </a:t>
            </a:r>
            <a:br>
              <a:rPr lang="pl-PL" sz="1400" dirty="0"/>
            </a:br>
            <a:r>
              <a:rPr lang="pl-PL" sz="1400" dirty="0">
                <a:hlinkClick r:id="rId3"/>
              </a:rPr>
              <a:t>https://www.bgk.pl/produkty/pozyczka-na-oze-dla-przedsiebiorstw-dolny-slask/</a:t>
            </a:r>
            <a:r>
              <a:rPr lang="pl-PL" sz="1400" dirty="0"/>
              <a:t> </a:t>
            </a:r>
            <a:br>
              <a:rPr lang="pl-PL" sz="1400" dirty="0"/>
            </a:br>
            <a:r>
              <a:rPr lang="pl-PL" sz="1400" dirty="0"/>
              <a:t>Ekopożyczka dla przedsiębiorstw: </a:t>
            </a:r>
            <a:br>
              <a:rPr lang="pl-PL" sz="1400" dirty="0"/>
            </a:br>
            <a:r>
              <a:rPr lang="pl-PL" sz="1400" dirty="0">
                <a:hlinkClick r:id="rId4"/>
              </a:rPr>
              <a:t>https://www.bgk.pl/produkty/ekopozyczka-dla-przedsiebiorstw-dolnoslaskie/</a:t>
            </a:r>
            <a:r>
              <a:rPr lang="pl-PL" sz="1400" dirty="0"/>
              <a:t> </a:t>
            </a:r>
            <a:br>
              <a:rPr lang="pl-PL" sz="1400" dirty="0"/>
            </a:br>
            <a:br>
              <a:rPr lang="pl-PL" sz="1400" dirty="0"/>
            </a:br>
            <a:endParaRPr lang="pl-PL" sz="1400" dirty="0"/>
          </a:p>
        </p:txBody>
      </p:sp>
      <p:pic>
        <p:nvPicPr>
          <p:cNvPr id="3" name="Obraz 2" descr="Obraz zawierający zrzut ekranu, Grafika, tekst, design&#10;&#10;Zawartość wygenerowana przez AI może być niepoprawna.">
            <a:extLst>
              <a:ext uri="{FF2B5EF4-FFF2-40B4-BE49-F238E27FC236}">
                <a16:creationId xmlns:a16="http://schemas.microsoft.com/office/drawing/2014/main" id="{4F2C64CD-00E4-6339-B395-6C63D55AFF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6983" y="2358117"/>
            <a:ext cx="2123522" cy="986800"/>
          </a:xfrm>
          <a:prstGeom prst="rect">
            <a:avLst/>
          </a:prstGeom>
        </p:spPr>
      </p:pic>
      <p:pic>
        <p:nvPicPr>
          <p:cNvPr id="7" name="Obraz 6" descr="Obraz zawierający zrzut ekranu, Grafika, design&#10;&#10;Zawartość wygenerowana przez AI może być niepoprawna.">
            <a:extLst>
              <a:ext uri="{FF2B5EF4-FFF2-40B4-BE49-F238E27FC236}">
                <a16:creationId xmlns:a16="http://schemas.microsoft.com/office/drawing/2014/main" id="{873AE45F-C47A-3E3B-87E1-DD9C65CC15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6982" y="3513084"/>
            <a:ext cx="2123523" cy="1045447"/>
          </a:xfrm>
          <a:prstGeom prst="rect">
            <a:avLst/>
          </a:prstGeom>
        </p:spPr>
      </p:pic>
      <p:pic>
        <p:nvPicPr>
          <p:cNvPr id="9" name="Obraz 8" descr="Obraz zawierający zrzut ekranu, Grafika, design&#10;&#10;Zawartość wygenerowana przez AI może być niepoprawna.">
            <a:extLst>
              <a:ext uri="{FF2B5EF4-FFF2-40B4-BE49-F238E27FC236}">
                <a16:creationId xmlns:a16="http://schemas.microsoft.com/office/drawing/2014/main" id="{A0CCE22B-A2B2-623E-60FF-E4F45FD16B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56982" y="4708084"/>
            <a:ext cx="2123523" cy="104544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4">
            <a:extLst>
              <a:ext uri="{FF2B5EF4-FFF2-40B4-BE49-F238E27FC236}">
                <a16:creationId xmlns:a16="http://schemas.microsoft.com/office/drawing/2014/main" id="{2E9474BF-3D34-AD6A-34AD-60F9121F9725}"/>
              </a:ext>
            </a:extLst>
          </p:cNvPr>
          <p:cNvSpPr txBox="1">
            <a:spLocks/>
          </p:cNvSpPr>
          <p:nvPr/>
        </p:nvSpPr>
        <p:spPr>
          <a:xfrm>
            <a:off x="1580332" y="2785255"/>
            <a:ext cx="9031400" cy="986800"/>
          </a:xfrm>
          <a:prstGeom prst="rect">
            <a:avLst/>
          </a:prstGeom>
        </p:spPr>
        <p:txBody>
          <a:bodyPr vert="horz" lIns="0" tIns="0" rIns="0" bIns="0" rtlCol="0" anchor="t" anchorCtr="0">
            <a:normAutofit/>
          </a:bodyPr>
          <a:lstStyle>
            <a:lvl1pPr algn="l" defTabSz="914382" rtl="0" eaLnBrk="1" latinLnBrk="0" hangingPunct="1">
              <a:lnSpc>
                <a:spcPts val="3629"/>
              </a:lnSpc>
              <a:spcBef>
                <a:spcPct val="0"/>
              </a:spcBef>
              <a:buNone/>
              <a:defRPr sz="2903" b="1" kern="1200">
                <a:solidFill>
                  <a:schemeClr val="tx2"/>
                </a:solidFill>
                <a:latin typeface="Open Sans" pitchFamily="2" charset="0"/>
                <a:ea typeface="Open Sans" pitchFamily="2" charset="0"/>
                <a:cs typeface="Open Sans" pitchFamily="2" charset="0"/>
              </a:defRPr>
            </a:lvl1pPr>
          </a:lstStyle>
          <a:p>
            <a:pPr algn="ctr"/>
            <a:r>
              <a:rPr lang="pl-PL"/>
              <a:t>Dziękuję za uwagę!</a:t>
            </a:r>
            <a:endParaRPr lang="pl-PL" dirty="0"/>
          </a:p>
        </p:txBody>
      </p:sp>
      <p:sp>
        <p:nvSpPr>
          <p:cNvPr id="5" name="Podtytuł 5">
            <a:extLst>
              <a:ext uri="{FF2B5EF4-FFF2-40B4-BE49-F238E27FC236}">
                <a16:creationId xmlns:a16="http://schemas.microsoft.com/office/drawing/2014/main" id="{8DDECC56-E773-7219-8A2A-70227EA7AFE6}"/>
              </a:ext>
            </a:extLst>
          </p:cNvPr>
          <p:cNvSpPr txBox="1">
            <a:spLocks/>
          </p:cNvSpPr>
          <p:nvPr/>
        </p:nvSpPr>
        <p:spPr>
          <a:xfrm>
            <a:off x="1580268" y="3429000"/>
            <a:ext cx="9031311" cy="979756"/>
          </a:xfrm>
          <a:prstGeom prst="rect">
            <a:avLst/>
          </a:prstGeom>
        </p:spPr>
        <p:txBody>
          <a:bodyPr vert="horz" lIns="0" tIns="0" rIns="0" bIns="0" rtlCol="0">
            <a:normAutofit fontScale="25000" lnSpcReduction="20000"/>
          </a:bodyPr>
          <a:lstStyle>
            <a:lvl1pPr marL="0" indent="0" algn="l" defTabSz="914382" rtl="0" eaLnBrk="1" latinLnBrk="0" hangingPunct="1">
              <a:lnSpc>
                <a:spcPts val="3175"/>
              </a:lnSpc>
              <a:spcBef>
                <a:spcPts val="1000"/>
              </a:spcBef>
              <a:buClr>
                <a:schemeClr val="accent1"/>
              </a:buClr>
              <a:buFontTx/>
              <a:buNone/>
              <a:defRPr sz="2540" b="1" kern="1200">
                <a:solidFill>
                  <a:schemeClr val="tx2"/>
                </a:solidFill>
                <a:latin typeface="Open Sans" pitchFamily="2" charset="0"/>
                <a:ea typeface="Open Sans" pitchFamily="2" charset="0"/>
                <a:cs typeface="Open Sans" pitchFamily="2" charset="0"/>
              </a:defRPr>
            </a:lvl1pPr>
            <a:lvl2pPr marL="457193" indent="0" algn="ctr" defTabSz="914382" rtl="0" eaLnBrk="1" latinLnBrk="0" hangingPunct="1">
              <a:lnSpc>
                <a:spcPts val="2177"/>
              </a:lnSpc>
              <a:spcBef>
                <a:spcPts val="500"/>
              </a:spcBef>
              <a:buFontTx/>
              <a:buNone/>
              <a:defRPr sz="2000" kern="1200">
                <a:solidFill>
                  <a:schemeClr val="tx1"/>
                </a:solidFill>
                <a:latin typeface="Open Sans" pitchFamily="2" charset="0"/>
                <a:ea typeface="Open Sans" pitchFamily="2" charset="0"/>
                <a:cs typeface="Open Sans" pitchFamily="2" charset="0"/>
              </a:defRPr>
            </a:lvl2pPr>
            <a:lvl3pPr marL="914382" indent="0" algn="ctr" defTabSz="914382" rtl="0" eaLnBrk="1" latinLnBrk="0" hangingPunct="1">
              <a:lnSpc>
                <a:spcPts val="2177"/>
              </a:lnSpc>
              <a:spcBef>
                <a:spcPts val="500"/>
              </a:spcBef>
              <a:buFontTx/>
              <a:buNone/>
              <a:defRPr sz="1800" kern="1200">
                <a:solidFill>
                  <a:schemeClr val="tx1"/>
                </a:solidFill>
                <a:latin typeface="Open Sans" pitchFamily="2" charset="0"/>
                <a:ea typeface="Open Sans" pitchFamily="2" charset="0"/>
                <a:cs typeface="Open Sans" pitchFamily="2" charset="0"/>
              </a:defRPr>
            </a:lvl3pPr>
            <a:lvl4pPr marL="1371575" indent="0" algn="ctr" defTabSz="914382" rtl="0" eaLnBrk="1" latinLnBrk="0" hangingPunct="1">
              <a:lnSpc>
                <a:spcPts val="2177"/>
              </a:lnSpc>
              <a:spcBef>
                <a:spcPts val="500"/>
              </a:spcBef>
              <a:buFont typeface="Arial" panose="020B0604020202020204" pitchFamily="34" charset="0"/>
              <a:buNone/>
              <a:defRPr sz="1600" kern="1200">
                <a:solidFill>
                  <a:schemeClr val="tx1"/>
                </a:solidFill>
                <a:latin typeface="Open Sans" pitchFamily="2" charset="0"/>
                <a:ea typeface="Open Sans" pitchFamily="2" charset="0"/>
                <a:cs typeface="Open Sans" pitchFamily="2" charset="0"/>
              </a:defRPr>
            </a:lvl4pPr>
            <a:lvl5pPr marL="1828766" indent="0" algn="ctr" defTabSz="914382" rtl="0" eaLnBrk="1" latinLnBrk="0" hangingPunct="1">
              <a:lnSpc>
                <a:spcPts val="2177"/>
              </a:lnSpc>
              <a:spcBef>
                <a:spcPts val="500"/>
              </a:spcBef>
              <a:buFont typeface="Arial" panose="020B0604020202020204" pitchFamily="34" charset="0"/>
              <a:buNone/>
              <a:defRPr sz="1600" kern="1200">
                <a:solidFill>
                  <a:schemeClr val="tx1"/>
                </a:solidFill>
                <a:latin typeface="Open Sans" pitchFamily="2" charset="0"/>
                <a:ea typeface="Open Sans" pitchFamily="2" charset="0"/>
                <a:cs typeface="Open Sans" pitchFamily="2" charset="0"/>
              </a:defRPr>
            </a:lvl5pPr>
            <a:lvl6pPr marL="2285958" indent="0" algn="ctr" defTabSz="91438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49" indent="0" algn="ctr" defTabSz="91438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41" indent="0" algn="ctr" defTabSz="91438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33" indent="0" algn="ctr" defTabSz="91438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pl-PL" sz="9600" dirty="0"/>
              <a:t>Andrzej Hlawacik</a:t>
            </a:r>
          </a:p>
          <a:p>
            <a:pPr algn="ctr"/>
            <a:r>
              <a:rPr lang="pl-PL" sz="8000" dirty="0"/>
              <a:t>Bank Gospodarstwa Krajowego</a:t>
            </a:r>
          </a:p>
          <a:p>
            <a:pPr algn="ctr"/>
            <a:r>
              <a:rPr lang="pl-PL" sz="8000" dirty="0"/>
              <a:t>tel. kom. 572 775 102</a:t>
            </a:r>
            <a:br>
              <a:rPr lang="pl-PL" sz="8000" dirty="0"/>
            </a:br>
            <a:r>
              <a:rPr lang="pl-PL" sz="8000" dirty="0"/>
              <a:t>andrzej.hlawacik@bgk.pl</a:t>
            </a:r>
          </a:p>
          <a:p>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ABA1413-6D19-29EA-778B-CB1B97A1BCED}"/>
              </a:ext>
            </a:extLst>
          </p:cNvPr>
          <p:cNvSpPr>
            <a:spLocks noGrp="1"/>
          </p:cNvSpPr>
          <p:nvPr>
            <p:ph type="title"/>
          </p:nvPr>
        </p:nvSpPr>
        <p:spPr>
          <a:xfrm>
            <a:off x="291722" y="223935"/>
            <a:ext cx="11249249" cy="837195"/>
          </a:xfrm>
        </p:spPr>
        <p:txBody>
          <a:bodyPr>
            <a:noAutofit/>
          </a:bodyPr>
          <a:lstStyle/>
          <a:p>
            <a:pPr marL="0" indent="0" algn="ctr"/>
            <a:br>
              <a:rPr lang="pl-PL" sz="2600" i="0" dirty="0">
                <a:solidFill>
                  <a:schemeClr val="tx1"/>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br>
            <a:r>
              <a:rPr lang="pl-PL" sz="26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Pożyczka rozwojowa</a:t>
            </a:r>
            <a:br>
              <a:rPr lang="pl-PL" sz="26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pl-PL" sz="2000"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podstawowe informacje</a:t>
            </a:r>
            <a:br>
              <a:rPr lang="pl-PL" sz="1600" i="0" dirty="0">
                <a:solidFill>
                  <a:srgbClr val="212121"/>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br>
            <a:endParaRPr lang="pl-PL" sz="1600" dirty="0"/>
          </a:p>
        </p:txBody>
      </p:sp>
      <p:pic>
        <p:nvPicPr>
          <p:cNvPr id="5" name="Symbol zastępczy zawartości 5" descr="Monety kontur">
            <a:extLst>
              <a:ext uri="{FF2B5EF4-FFF2-40B4-BE49-F238E27FC236}">
                <a16:creationId xmlns:a16="http://schemas.microsoft.com/office/drawing/2014/main" id="{06C4DD08-2598-BCC7-3966-3EF93B4A13D2}"/>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2952" y="5069796"/>
            <a:ext cx="1110235" cy="1110235"/>
          </a:xfrm>
        </p:spPr>
      </p:pic>
      <p:sp>
        <p:nvSpPr>
          <p:cNvPr id="4" name="Symbol zastępczy numeru slajdu 3">
            <a:extLst>
              <a:ext uri="{FF2B5EF4-FFF2-40B4-BE49-F238E27FC236}">
                <a16:creationId xmlns:a16="http://schemas.microsoft.com/office/drawing/2014/main" id="{33F6CCED-4BB8-C175-D509-A63B033584C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0183B-A19B-450E-9615-6C83693937D9}" type="slidenum">
              <a:rPr kumimoji="0" lang="pl-PL" sz="907" b="0" i="0" u="none" strike="noStrike" kern="1200" cap="none" spc="0" normalizeH="0" baseline="0" noProof="0" smtClean="0">
                <a:ln>
                  <a:noFill/>
                </a:ln>
                <a:solidFill>
                  <a:srgbClr val="002073"/>
                </a:solidFill>
                <a:effectLst/>
                <a:uLnTx/>
                <a:uFillTx/>
                <a:latin typeface="Open Sans" pitchFamily="2" charset="0"/>
                <a:ea typeface="Open Sans" pitchFamily="2" charset="0"/>
                <a:cs typeface="Open San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l-PL" sz="907" b="0" i="0" u="none" strike="noStrike" kern="1200" cap="none" spc="0" normalizeH="0" baseline="0" noProof="0">
              <a:ln>
                <a:noFill/>
              </a:ln>
              <a:solidFill>
                <a:srgbClr val="002073"/>
              </a:solidFill>
              <a:effectLst/>
              <a:uLnTx/>
              <a:uFillTx/>
              <a:latin typeface="Open Sans" pitchFamily="2" charset="0"/>
              <a:ea typeface="Open Sans" pitchFamily="2" charset="0"/>
              <a:cs typeface="Open Sans" pitchFamily="2" charset="0"/>
            </a:endParaRPr>
          </a:p>
        </p:txBody>
      </p:sp>
      <p:pic>
        <p:nvPicPr>
          <p:cNvPr id="6" name="Obraz 5">
            <a:extLst>
              <a:ext uri="{FF2B5EF4-FFF2-40B4-BE49-F238E27FC236}">
                <a16:creationId xmlns:a16="http://schemas.microsoft.com/office/drawing/2014/main" id="{5221B90C-211C-6641-A851-F63591E1168C}"/>
              </a:ext>
            </a:extLst>
          </p:cNvPr>
          <p:cNvPicPr>
            <a:picLocks noChangeAspect="1"/>
          </p:cNvPicPr>
          <p:nvPr/>
        </p:nvPicPr>
        <p:blipFill>
          <a:blip r:embed="rId4"/>
          <a:stretch>
            <a:fillRect/>
          </a:stretch>
        </p:blipFill>
        <p:spPr>
          <a:xfrm>
            <a:off x="277295" y="3452217"/>
            <a:ext cx="1301550" cy="1236832"/>
          </a:xfrm>
          <a:prstGeom prst="rect">
            <a:avLst/>
          </a:prstGeom>
          <a:ln>
            <a:noFill/>
          </a:ln>
        </p:spPr>
      </p:pic>
      <p:pic>
        <p:nvPicPr>
          <p:cNvPr id="7" name="Obraz 6">
            <a:extLst>
              <a:ext uri="{FF2B5EF4-FFF2-40B4-BE49-F238E27FC236}">
                <a16:creationId xmlns:a16="http://schemas.microsoft.com/office/drawing/2014/main" id="{53376268-E705-8F45-A703-795CC2071D2F}"/>
              </a:ext>
            </a:extLst>
          </p:cNvPr>
          <p:cNvPicPr>
            <a:picLocks noChangeAspect="1"/>
          </p:cNvPicPr>
          <p:nvPr/>
        </p:nvPicPr>
        <p:blipFill>
          <a:blip r:embed="rId5"/>
          <a:stretch>
            <a:fillRect/>
          </a:stretch>
        </p:blipFill>
        <p:spPr>
          <a:xfrm>
            <a:off x="6096000" y="2504697"/>
            <a:ext cx="1382355" cy="1072031"/>
          </a:xfrm>
          <a:prstGeom prst="rect">
            <a:avLst/>
          </a:prstGeom>
        </p:spPr>
      </p:pic>
      <p:sp>
        <p:nvSpPr>
          <p:cNvPr id="10" name="pole tekstowe 9">
            <a:extLst>
              <a:ext uri="{FF2B5EF4-FFF2-40B4-BE49-F238E27FC236}">
                <a16:creationId xmlns:a16="http://schemas.microsoft.com/office/drawing/2014/main" id="{C1114499-CA78-1737-F164-8AD778D6A3A4}"/>
              </a:ext>
            </a:extLst>
          </p:cNvPr>
          <p:cNvSpPr txBox="1"/>
          <p:nvPr/>
        </p:nvSpPr>
        <p:spPr>
          <a:xfrm>
            <a:off x="2027131" y="2020079"/>
            <a:ext cx="3110708" cy="138499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212121"/>
                </a:solidFill>
                <a:effectLst/>
                <a:uLnTx/>
                <a:uFillTx/>
                <a:latin typeface="Open Sans" panose="020B0606030504020204" pitchFamily="34" charset="0"/>
                <a:ea typeface="Open Sans" panose="020B0606030504020204" pitchFamily="34" charset="0"/>
                <a:cs typeface="Open Sans" panose="020B0606030504020204" pitchFamily="34" charset="0"/>
              </a:rPr>
              <a:t>Wysokość wsparcia: </a:t>
            </a:r>
            <a:br>
              <a:rPr kumimoji="0" lang="pl-PL" sz="2000" b="0" i="0" u="none" strike="noStrike" kern="1200" cap="none" spc="0" normalizeH="0" baseline="0" noProof="0" dirty="0">
                <a:ln>
                  <a:noFill/>
                </a:ln>
                <a:solidFill>
                  <a:srgbClr val="212121"/>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pl-PL" sz="2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 </a:t>
            </a:r>
            <a:r>
              <a:rPr lang="pl-PL" sz="24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2 mln </a:t>
            </a:r>
            <a:r>
              <a:rPr kumimoji="0" lang="pl-PL" sz="2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zł</a:t>
            </a:r>
          </a:p>
          <a:p>
            <a:pPr>
              <a:defRPr/>
            </a:pPr>
            <a:r>
              <a:rPr lang="pl-PL" sz="2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r>
              <a:rPr lang="pl-PL" sz="20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brak</a:t>
            </a:r>
            <a:r>
              <a:rPr lang="pl-PL" sz="2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wymogu </a:t>
            </a:r>
            <a:br>
              <a:rPr lang="pl-PL" sz="2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pl-PL" sz="2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wkładu własnego)</a:t>
            </a:r>
            <a:endParaRPr lang="pl-PL"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pole tekstowe 10">
            <a:extLst>
              <a:ext uri="{FF2B5EF4-FFF2-40B4-BE49-F238E27FC236}">
                <a16:creationId xmlns:a16="http://schemas.microsoft.com/office/drawing/2014/main" id="{1776321D-9F64-C612-F10E-235810C05D7D}"/>
              </a:ext>
            </a:extLst>
          </p:cNvPr>
          <p:cNvSpPr txBox="1"/>
          <p:nvPr/>
        </p:nvSpPr>
        <p:spPr>
          <a:xfrm>
            <a:off x="2072477" y="3716241"/>
            <a:ext cx="2231881" cy="132343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0000"/>
                </a:solidFill>
                <a:effectLst/>
                <a:highlight>
                  <a:srgbClr val="FFFFFF"/>
                </a:highlight>
                <a:uLnTx/>
                <a:uFillTx/>
                <a:latin typeface="Open Sans" panose="020B0606030504020204" pitchFamily="34" charset="0"/>
                <a:ea typeface="Open Sans" panose="020B0606030504020204" pitchFamily="34" charset="0"/>
                <a:cs typeface="Open Sans" panose="020B0606030504020204" pitchFamily="34" charset="0"/>
              </a:rPr>
              <a:t>Oprocentowanie: </a:t>
            </a:r>
            <a:br>
              <a:rPr kumimoji="0" lang="pl-PL" sz="2000" b="0" i="0" u="none" strike="noStrike" kern="1200" cap="none" spc="0" normalizeH="0" baseline="0" noProof="0" dirty="0">
                <a:ln>
                  <a:noFill/>
                </a:ln>
                <a:solidFill>
                  <a:srgbClr val="000000"/>
                </a:solidFill>
                <a:effectLst/>
                <a:highlight>
                  <a:srgbClr val="FFFFFF"/>
                </a:highlight>
                <a:uLnTx/>
                <a:uFillTx/>
                <a:latin typeface="Open Sans" panose="020B0606030504020204" pitchFamily="34" charset="0"/>
                <a:ea typeface="Open Sans" panose="020B0606030504020204" pitchFamily="34" charset="0"/>
                <a:cs typeface="Open Sans" panose="020B0606030504020204" pitchFamily="34" charset="0"/>
              </a:rPr>
            </a:br>
            <a:r>
              <a:rPr kumimoji="0" lang="pl-PL" sz="2000" b="0" i="0" u="none" strike="noStrike" kern="1200" cap="none" spc="0" normalizeH="0" baseline="0" noProof="0" dirty="0">
                <a:ln>
                  <a:noFill/>
                </a:ln>
                <a:solidFill>
                  <a:srgbClr val="000000"/>
                </a:solidFill>
                <a:effectLst/>
                <a:highlight>
                  <a:srgbClr val="FFFFFF"/>
                </a:highlight>
                <a:uLnTx/>
                <a:uFillTx/>
                <a:latin typeface="Open Sans" panose="020B0606030504020204" pitchFamily="34" charset="0"/>
                <a:ea typeface="Open Sans" panose="020B0606030504020204" pitchFamily="34" charset="0"/>
                <a:cs typeface="Open Sans" panose="020B0606030504020204" pitchFamily="34" charset="0"/>
              </a:rPr>
              <a:t> </a:t>
            </a:r>
            <a:r>
              <a:rPr lang="pl-PL" sz="24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1,5%</a:t>
            </a:r>
            <a:r>
              <a:rPr lang="pl-PL" sz="20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 lub </a:t>
            </a:r>
            <a:r>
              <a:rPr lang="pl-PL" sz="24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3%</a:t>
            </a:r>
            <a:r>
              <a:rPr lang="pl-PL" sz="20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kumimoji="0" lang="pl-PL" sz="2000" i="0" u="none" strike="noStrike" kern="1200" cap="none" spc="0" normalizeH="0" baseline="0" noProof="0" dirty="0">
                <a:ln>
                  <a:noFill/>
                </a:ln>
                <a:effectLst/>
                <a:highlight>
                  <a:srgbClr val="FFFFFF"/>
                </a:highlight>
                <a:uLnTx/>
                <a:uFillTx/>
                <a:latin typeface="Open Sans" panose="020B0606030504020204" pitchFamily="34" charset="0"/>
                <a:ea typeface="Open Sans" panose="020B0606030504020204" pitchFamily="34" charset="0"/>
                <a:cs typeface="Open Sans" panose="020B0606030504020204" pitchFamily="34" charset="0"/>
              </a:rPr>
              <a:t>w skali roku</a:t>
            </a:r>
          </a:p>
          <a:p>
            <a:pPr marL="0" marR="0" lvl="0" indent="0" defTabSz="914400" rtl="0" eaLnBrk="1" fontAlgn="auto" latinLnBrk="0" hangingPunct="1">
              <a:lnSpc>
                <a:spcPct val="100000"/>
              </a:lnSpc>
              <a:spcBef>
                <a:spcPts val="0"/>
              </a:spcBef>
              <a:spcAft>
                <a:spcPts val="0"/>
              </a:spcAft>
              <a:buClrTx/>
              <a:buSzTx/>
              <a:buFontTx/>
              <a:buNone/>
              <a:tabLst/>
              <a:defRPr/>
            </a:pPr>
            <a:r>
              <a:rPr lang="pl-PL" sz="1600" b="1" dirty="0">
                <a:solidFill>
                  <a:srgbClr val="00B05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preferencja</a:t>
            </a:r>
            <a:endParaRPr kumimoji="0" lang="pl-PL" sz="1600" b="1" i="0" u="none" strike="noStrike" kern="1200" cap="none" spc="0" normalizeH="0" baseline="0" noProof="0" dirty="0">
              <a:ln>
                <a:noFill/>
              </a:ln>
              <a:solidFill>
                <a:srgbClr val="00B050"/>
              </a:solidFill>
              <a:effectLst/>
              <a:highlight>
                <a:srgbClr val="FFFFFF"/>
              </a:highligh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 name="pole tekstowe 12">
            <a:extLst>
              <a:ext uri="{FF2B5EF4-FFF2-40B4-BE49-F238E27FC236}">
                <a16:creationId xmlns:a16="http://schemas.microsoft.com/office/drawing/2014/main" id="{5E9EA121-D6B6-4DCC-9C57-927970C036DF}"/>
              </a:ext>
            </a:extLst>
          </p:cNvPr>
          <p:cNvSpPr txBox="1"/>
          <p:nvPr/>
        </p:nvSpPr>
        <p:spPr>
          <a:xfrm>
            <a:off x="8055994" y="2635632"/>
            <a:ext cx="1979939" cy="1015663"/>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212121"/>
                </a:solidFill>
                <a:effectLst/>
                <a:uLnTx/>
                <a:uFillTx/>
                <a:latin typeface="Open Sans" panose="020B0606030504020204" pitchFamily="34" charset="0"/>
                <a:ea typeface="Open Sans" panose="020B0606030504020204" pitchFamily="34" charset="0"/>
                <a:cs typeface="Open Sans" panose="020B0606030504020204" pitchFamily="34" charset="0"/>
              </a:rPr>
              <a:t>Okres spłaty: </a:t>
            </a:r>
            <a:br>
              <a:rPr kumimoji="0" lang="pl-PL" sz="2000" b="0" i="0" u="none" strike="noStrike" kern="1200" cap="none" spc="0" normalizeH="0" baseline="0" noProof="0" dirty="0">
                <a:ln>
                  <a:noFill/>
                </a:ln>
                <a:solidFill>
                  <a:srgbClr val="212121"/>
                </a:solidFill>
                <a:effectLst/>
                <a:uLnTx/>
                <a:uFillTx/>
                <a:latin typeface="Open Sans" panose="020B0606030504020204" pitchFamily="34" charset="0"/>
                <a:ea typeface="Open Sans" panose="020B0606030504020204" pitchFamily="34" charset="0"/>
                <a:cs typeface="Open Sans" panose="020B0606030504020204" pitchFamily="34" charset="0"/>
              </a:rPr>
            </a:br>
            <a:r>
              <a:rPr lang="pl-PL" sz="2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pl-PL" sz="2400" b="1" dirty="0">
                <a:solidFill>
                  <a:srgbClr val="003399"/>
                </a:solidFill>
                <a:latin typeface="Open Sans" panose="020B0606030504020204" pitchFamily="34" charset="0"/>
                <a:ea typeface="Open Sans" panose="020B0606030504020204" pitchFamily="34" charset="0"/>
                <a:cs typeface="Open Sans" panose="020B0606030504020204" pitchFamily="34" charset="0"/>
              </a:rPr>
              <a:t>6 </a:t>
            </a:r>
            <a:r>
              <a:rPr lang="pl-PL" sz="2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lub</a:t>
            </a:r>
            <a:r>
              <a:rPr kumimoji="0" lang="pl-PL" sz="2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pl-PL" sz="24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7</a:t>
            </a:r>
            <a:r>
              <a:rPr kumimoji="0" lang="pl-PL" sz="2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pl-PL" sz="2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lat</a:t>
            </a:r>
          </a:p>
          <a:p>
            <a:pPr marL="0" marR="0" lvl="0" indent="0" defTabSz="914400" rtl="0" eaLnBrk="1" fontAlgn="auto" latinLnBrk="0" hangingPunct="1">
              <a:lnSpc>
                <a:spcPct val="100000"/>
              </a:lnSpc>
              <a:spcBef>
                <a:spcPts val="0"/>
              </a:spcBef>
              <a:spcAft>
                <a:spcPts val="0"/>
              </a:spcAft>
              <a:buClrTx/>
              <a:buSzTx/>
              <a:buFontTx/>
              <a:buNone/>
              <a:tabLst/>
              <a:defRPr/>
            </a:pPr>
            <a:r>
              <a:rPr lang="pl-PL" sz="16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preferencja</a:t>
            </a:r>
            <a:endParaRPr kumimoji="0" lang="pl-PL" sz="16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Obraz 8">
            <a:extLst>
              <a:ext uri="{FF2B5EF4-FFF2-40B4-BE49-F238E27FC236}">
                <a16:creationId xmlns:a16="http://schemas.microsoft.com/office/drawing/2014/main" id="{D4737D13-9E30-810E-6F28-085149F6233C}"/>
              </a:ext>
            </a:extLst>
          </p:cNvPr>
          <p:cNvPicPr>
            <a:picLocks noChangeAspect="1"/>
          </p:cNvPicPr>
          <p:nvPr/>
        </p:nvPicPr>
        <p:blipFill>
          <a:blip r:embed="rId6"/>
          <a:stretch>
            <a:fillRect/>
          </a:stretch>
        </p:blipFill>
        <p:spPr>
          <a:xfrm>
            <a:off x="6254918" y="4245773"/>
            <a:ext cx="1223437" cy="1236832"/>
          </a:xfrm>
          <a:prstGeom prst="rect">
            <a:avLst/>
          </a:prstGeom>
        </p:spPr>
      </p:pic>
      <p:sp>
        <p:nvSpPr>
          <p:cNvPr id="12" name="pole tekstowe 11">
            <a:extLst>
              <a:ext uri="{FF2B5EF4-FFF2-40B4-BE49-F238E27FC236}">
                <a16:creationId xmlns:a16="http://schemas.microsoft.com/office/drawing/2014/main" id="{606E913C-8C9F-ADA5-C6D7-2FFDB0607E73}"/>
              </a:ext>
            </a:extLst>
          </p:cNvPr>
          <p:cNvSpPr txBox="1"/>
          <p:nvPr/>
        </p:nvSpPr>
        <p:spPr>
          <a:xfrm>
            <a:off x="7741920" y="4422577"/>
            <a:ext cx="2976880" cy="132343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212121"/>
                </a:solidFill>
                <a:effectLst/>
                <a:uLnTx/>
                <a:uFillTx/>
                <a:latin typeface="Open Sans" panose="020B0606030504020204" pitchFamily="34" charset="0"/>
                <a:ea typeface="Open Sans" panose="020B0606030504020204" pitchFamily="34" charset="0"/>
                <a:cs typeface="Open Sans" panose="020B0606030504020204" pitchFamily="34" charset="0"/>
              </a:rPr>
              <a:t>Karencja w spłacie: </a:t>
            </a:r>
            <a:br>
              <a:rPr kumimoji="0" lang="pl-PL" sz="2000" b="0" i="0" u="none" strike="noStrike" kern="1200" cap="none" spc="0" normalizeH="0" baseline="0" noProof="0" dirty="0">
                <a:ln>
                  <a:noFill/>
                </a:ln>
                <a:solidFill>
                  <a:srgbClr val="212121"/>
                </a:solidFill>
                <a:effectLst/>
                <a:uLnTx/>
                <a:uFillTx/>
                <a:latin typeface="Open Sans" panose="020B0606030504020204" pitchFamily="34" charset="0"/>
                <a:ea typeface="Open Sans" panose="020B0606030504020204" pitchFamily="34" charset="0"/>
                <a:cs typeface="Open Sans" panose="020B0606030504020204" pitchFamily="34" charset="0"/>
              </a:rPr>
            </a:br>
            <a:r>
              <a:rPr lang="pl-PL" sz="2400" b="1" dirty="0">
                <a:solidFill>
                  <a:srgbClr val="003399"/>
                </a:solidFill>
                <a:latin typeface="Open Sans" panose="020B0606030504020204" pitchFamily="34" charset="0"/>
                <a:ea typeface="Open Sans" panose="020B0606030504020204" pitchFamily="34" charset="0"/>
                <a:cs typeface="Open Sans" panose="020B0606030504020204" pitchFamily="34" charset="0"/>
              </a:rPr>
              <a:t>   6  </a:t>
            </a:r>
            <a:r>
              <a:rPr lang="pl-PL" sz="2000" b="1" dirty="0">
                <a:solidFill>
                  <a:srgbClr val="212121"/>
                </a:solidFill>
                <a:latin typeface="Open Sans" panose="020B0606030504020204" pitchFamily="34" charset="0"/>
                <a:ea typeface="Open Sans" panose="020B0606030504020204" pitchFamily="34" charset="0"/>
                <a:cs typeface="Open Sans" panose="020B0606030504020204" pitchFamily="34" charset="0"/>
              </a:rPr>
              <a:t>lub</a:t>
            </a:r>
            <a:r>
              <a:rPr kumimoji="0" lang="pl-PL" sz="2000" b="1" i="0" u="none" strike="noStrike" kern="1200" cap="none" spc="0" normalizeH="0" baseline="0" noProof="0" dirty="0">
                <a:ln>
                  <a:noFill/>
                </a:ln>
                <a:solidFill>
                  <a:srgbClr val="21212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pl-PL" sz="24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12</a:t>
            </a:r>
            <a:r>
              <a:rPr kumimoji="0" lang="pl-PL" sz="2000" b="1" i="0" u="none" strike="noStrike" kern="1200" cap="none" spc="0" normalizeH="0" baseline="0" noProof="0" dirty="0">
                <a:ln>
                  <a:noFill/>
                </a:ln>
                <a:solidFill>
                  <a:schemeClr val="accent4">
                    <a:lumMod val="60000"/>
                    <a:lumOff val="4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pl-PL" sz="20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miesięcy</a:t>
            </a:r>
          </a:p>
          <a:p>
            <a:pPr marL="0" marR="0" lvl="0" indent="0" defTabSz="914400" rtl="0" eaLnBrk="1" fontAlgn="auto" latinLnBrk="0" hangingPunct="1">
              <a:lnSpc>
                <a:spcPct val="100000"/>
              </a:lnSpc>
              <a:spcBef>
                <a:spcPts val="0"/>
              </a:spcBef>
              <a:spcAft>
                <a:spcPts val="0"/>
              </a:spcAft>
              <a:buClrTx/>
              <a:buSzTx/>
              <a:buFontTx/>
              <a:buNone/>
              <a:tabLst/>
              <a:defRPr/>
            </a:pPr>
            <a:r>
              <a:rPr lang="pl-PL" sz="16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 preferencja</a:t>
            </a:r>
            <a:r>
              <a:rPr kumimoji="0" lang="pl-PL" sz="16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pic>
        <p:nvPicPr>
          <p:cNvPr id="3" name="Symbol zastępczy zawartości 5" descr="Monety kontur">
            <a:extLst>
              <a:ext uri="{FF2B5EF4-FFF2-40B4-BE49-F238E27FC236}">
                <a16:creationId xmlns:a16="http://schemas.microsoft.com/office/drawing/2014/main" id="{DC2451DB-5C39-3F2C-D878-1445B4ADDC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1722" y="1949580"/>
            <a:ext cx="1110235" cy="1110235"/>
          </a:xfrm>
          <a:prstGeom prst="rect">
            <a:avLst/>
          </a:prstGeom>
        </p:spPr>
      </p:pic>
      <p:sp>
        <p:nvSpPr>
          <p:cNvPr id="15" name="pole tekstowe 14">
            <a:extLst>
              <a:ext uri="{FF2B5EF4-FFF2-40B4-BE49-F238E27FC236}">
                <a16:creationId xmlns:a16="http://schemas.microsoft.com/office/drawing/2014/main" id="{837BAB74-D87C-0F89-6210-E113B105630A}"/>
              </a:ext>
            </a:extLst>
          </p:cNvPr>
          <p:cNvSpPr txBox="1"/>
          <p:nvPr/>
        </p:nvSpPr>
        <p:spPr>
          <a:xfrm>
            <a:off x="2072477" y="5350847"/>
            <a:ext cx="2617076" cy="707886"/>
          </a:xfrm>
          <a:prstGeom prst="rect">
            <a:avLst/>
          </a:prstGeom>
          <a:noFill/>
        </p:spPr>
        <p:txBody>
          <a:bodyPr wrap="square" rtlCol="0">
            <a:spAutoFit/>
          </a:bodyPr>
          <a:lstStyle/>
          <a:p>
            <a:pPr>
              <a:defRPr/>
            </a:pPr>
            <a:r>
              <a:rPr lang="pl-PL" sz="20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Brak</a:t>
            </a:r>
            <a:r>
              <a:rPr lang="pl-PL"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dodatkowych opłat i prowizji</a:t>
            </a:r>
          </a:p>
        </p:txBody>
      </p:sp>
    </p:spTree>
    <p:extLst>
      <p:ext uri="{BB962C8B-B14F-4D97-AF65-F5344CB8AC3E}">
        <p14:creationId xmlns:p14="http://schemas.microsoft.com/office/powerpoint/2010/main" val="2279061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A005B-E4CC-042C-4214-3D733D24C21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A991F3F-770D-797F-C692-9DC0E763DC0B}"/>
              </a:ext>
            </a:extLst>
          </p:cNvPr>
          <p:cNvSpPr>
            <a:spLocks noGrp="1"/>
          </p:cNvSpPr>
          <p:nvPr>
            <p:ph type="title"/>
          </p:nvPr>
        </p:nvSpPr>
        <p:spPr>
          <a:xfrm>
            <a:off x="495655" y="262322"/>
            <a:ext cx="5790373" cy="392532"/>
          </a:xfrm>
        </p:spPr>
        <p:txBody>
          <a:bodyPr>
            <a:normAutofit fontScale="90000"/>
          </a:bodyPr>
          <a:lstStyle/>
          <a:p>
            <a:pPr algn="ctr"/>
            <a:br>
              <a:rPr lang="pl-PL" sz="2800" dirty="0">
                <a:latin typeface="Open Sans" panose="020B0606030504020204" pitchFamily="34" charset="0"/>
                <a:ea typeface="Open Sans" panose="020B0606030504020204" pitchFamily="34" charset="0"/>
                <a:cs typeface="Open Sans" panose="020B0606030504020204" pitchFamily="34" charset="0"/>
              </a:rPr>
            </a:br>
            <a:endParaRPr lang="pl-PL" dirty="0"/>
          </a:p>
        </p:txBody>
      </p:sp>
      <p:sp>
        <p:nvSpPr>
          <p:cNvPr id="3" name="Symbol zastępczy zawartości 2">
            <a:extLst>
              <a:ext uri="{FF2B5EF4-FFF2-40B4-BE49-F238E27FC236}">
                <a16:creationId xmlns:a16="http://schemas.microsoft.com/office/drawing/2014/main" id="{A8C4DA92-C377-446C-A454-28772C428D6C}"/>
              </a:ext>
            </a:extLst>
          </p:cNvPr>
          <p:cNvSpPr>
            <a:spLocks noGrp="1"/>
          </p:cNvSpPr>
          <p:nvPr>
            <p:ph idx="1"/>
          </p:nvPr>
        </p:nvSpPr>
        <p:spPr>
          <a:xfrm>
            <a:off x="495655" y="1783485"/>
            <a:ext cx="11214262" cy="4748075"/>
          </a:xfrm>
        </p:spPr>
        <p:txBody>
          <a:bodyPr>
            <a:normAutofit fontScale="85000" lnSpcReduction="10000"/>
          </a:bodyPr>
          <a:lstStyle/>
          <a:p>
            <a:pPr lvl="0" defTabSz="914400">
              <a:lnSpc>
                <a:spcPct val="134000"/>
              </a:lnSpc>
              <a:spcBef>
                <a:spcPts val="0"/>
              </a:spcBef>
              <a:buClrTx/>
              <a:buFont typeface="Wingdings" panose="05000000000000000000" pitchFamily="2" charset="2"/>
              <a:buChar char="ü"/>
              <a:defRPr/>
            </a:pPr>
            <a:r>
              <a:rPr lang="pl-PL" sz="1800" dirty="0">
                <a:solidFill>
                  <a:srgbClr val="000000"/>
                </a:solidFill>
                <a:latin typeface="Open Sans" panose="020B0606030504020204" pitchFamily="34" charset="0"/>
                <a:ea typeface="Open Sans" panose="020B0606030504020204" pitchFamily="34" charset="0"/>
                <a:cs typeface="Open Sans" panose="020B0606030504020204" pitchFamily="34" charset="0"/>
              </a:rPr>
              <a:t>Wnioski o pożyczkę mogą składać </a:t>
            </a:r>
            <a:r>
              <a:rPr lang="pl-PL" sz="18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mikro-, małe, średnie </a:t>
            </a:r>
            <a:r>
              <a:rPr lang="pl-PL" sz="1800" dirty="0">
                <a:latin typeface="Open Sans" panose="020B0606030504020204" pitchFamily="34" charset="0"/>
                <a:ea typeface="Open Sans" panose="020B0606030504020204" pitchFamily="34" charset="0"/>
                <a:cs typeface="Open Sans" panose="020B0606030504020204" pitchFamily="34" charset="0"/>
              </a:rPr>
              <a:t>przedsiębiorstwa oraz</a:t>
            </a:r>
            <a:r>
              <a:rPr lang="pl-PL" sz="18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8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small mid-caps </a:t>
            </a:r>
            <a:r>
              <a:rPr lang="en-US" sz="1800" b="1" kern="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i</a:t>
            </a:r>
            <a:r>
              <a:rPr lang="en-US" sz="18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 mid-caps</a:t>
            </a:r>
            <a:r>
              <a:rPr lang="pl-PL" sz="18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a:t>
            </a:r>
          </a:p>
          <a:p>
            <a:pPr lvl="0" defTabSz="914400">
              <a:lnSpc>
                <a:spcPct val="134000"/>
              </a:lnSpc>
              <a:spcBef>
                <a:spcPts val="0"/>
              </a:spcBef>
              <a:buClrTx/>
              <a:buFont typeface="Wingdings" panose="05000000000000000000" pitchFamily="2" charset="2"/>
              <a:buChar char="ü"/>
              <a:defRPr/>
            </a:pPr>
            <a:r>
              <a:rPr lang="pl-PL" sz="1800" kern="100" dirty="0">
                <a:effectLst/>
                <a:latin typeface="Open Sans" panose="020B0606030504020204" pitchFamily="34" charset="0"/>
                <a:ea typeface="Open Sans" panose="020B0606030504020204" pitchFamily="34" charset="0"/>
                <a:cs typeface="Open Sans" panose="020B0606030504020204" pitchFamily="34" charset="0"/>
              </a:rPr>
              <a:t>Pożyczki mogą finansować inwestycje zlokalizowane na terenie </a:t>
            </a:r>
            <a:r>
              <a:rPr lang="pl-PL" sz="18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województwa dolnośląskiego.</a:t>
            </a:r>
          </a:p>
          <a:p>
            <a:pPr lvl="0" defTabSz="914400">
              <a:lnSpc>
                <a:spcPct val="134000"/>
              </a:lnSpc>
              <a:spcBef>
                <a:spcPts val="0"/>
              </a:spcBef>
              <a:buClrTx/>
              <a:buFont typeface="Wingdings" panose="05000000000000000000" pitchFamily="2" charset="2"/>
              <a:buChar char="ü"/>
              <a:defRPr/>
            </a:pPr>
            <a:r>
              <a:rPr lang="pl-PL" sz="1800" dirty="0">
                <a:latin typeface="Open Sans" panose="020B0606030504020204" pitchFamily="34" charset="0"/>
                <a:ea typeface="Open Sans" panose="020B0606030504020204" pitchFamily="34" charset="0"/>
                <a:cs typeface="Open Sans" panose="020B0606030504020204" pitchFamily="34" charset="0"/>
              </a:rPr>
              <a:t>Jakie inwestycje mogą być finansowane?</a:t>
            </a:r>
          </a:p>
          <a:p>
            <a:pPr lvl="1">
              <a:lnSpc>
                <a:spcPct val="134000"/>
              </a:lnSpc>
              <a:buFont typeface="Wingdings" panose="05000000000000000000" pitchFamily="2" charset="2"/>
              <a:buChar char="ü"/>
            </a:pPr>
            <a:r>
              <a:rPr lang="pl-PL" sz="18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wdrożenie</a:t>
            </a:r>
            <a:r>
              <a:rPr lang="pl-PL" sz="1800" dirty="0"/>
              <a:t> wyników prac badawczo-rozwojowych;</a:t>
            </a:r>
          </a:p>
          <a:p>
            <a:pPr lvl="1">
              <a:lnSpc>
                <a:spcPct val="134000"/>
              </a:lnSpc>
              <a:buFont typeface="Wingdings" panose="05000000000000000000" pitchFamily="2" charset="2"/>
              <a:buChar char="ü"/>
            </a:pPr>
            <a:r>
              <a:rPr lang="pl-PL" sz="18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zakup maszyn i sprzętu</a:t>
            </a:r>
            <a:r>
              <a:rPr lang="pl-PL" sz="1800" dirty="0"/>
              <a:t>, rozbudowę przedsiębiorstwa, zakup własności intelektualnej;</a:t>
            </a:r>
          </a:p>
          <a:p>
            <a:pPr lvl="1">
              <a:lnSpc>
                <a:spcPct val="134000"/>
              </a:lnSpc>
              <a:buFont typeface="Wingdings" panose="05000000000000000000" pitchFamily="2" charset="2"/>
              <a:buChar char="ü"/>
            </a:pPr>
            <a:r>
              <a:rPr lang="pl-PL" sz="18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automatyzacja produkcji</a:t>
            </a:r>
            <a:r>
              <a:rPr lang="pl-PL" sz="1800" dirty="0"/>
              <a:t>, procesów obsługi klienta i świadczenia usług, procesów pomocniczych oraz cyfryzacji;</a:t>
            </a:r>
          </a:p>
          <a:p>
            <a:pPr lvl="1">
              <a:lnSpc>
                <a:spcPct val="134000"/>
              </a:lnSpc>
              <a:buFont typeface="Wingdings" panose="05000000000000000000" pitchFamily="2" charset="2"/>
              <a:buChar char="ü"/>
            </a:pPr>
            <a:r>
              <a:rPr lang="pl-PL" sz="1800" dirty="0"/>
              <a:t>wprowadzenie na rynek </a:t>
            </a:r>
            <a:r>
              <a:rPr lang="pl-PL" sz="18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nowych lub ulepszonych wyrobów/usług </a:t>
            </a:r>
            <a:r>
              <a:rPr lang="pl-PL" sz="1800" dirty="0"/>
              <a:t>lub dokonania zasadniczych zmian w sposobie świadczenia usług lub procesie produkcyjnym;</a:t>
            </a:r>
          </a:p>
          <a:p>
            <a:pPr lvl="1">
              <a:lnSpc>
                <a:spcPct val="134000"/>
              </a:lnSpc>
              <a:buFont typeface="Wingdings" panose="05000000000000000000" pitchFamily="2" charset="2"/>
              <a:buChar char="ü"/>
            </a:pPr>
            <a:r>
              <a:rPr lang="pl-PL" sz="18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rozwój technologii racjonalnego gospodarowania </a:t>
            </a:r>
            <a:r>
              <a:rPr lang="pl-PL" sz="1800" dirty="0"/>
              <a:t>energią, wodą, technologii obiegu zamkniętego dla odpadów, programy czystszej produkcji.</a:t>
            </a:r>
          </a:p>
          <a:p>
            <a:pPr lvl="1">
              <a:lnSpc>
                <a:spcPct val="134000"/>
              </a:lnSpc>
              <a:buFont typeface="Wingdings" panose="05000000000000000000" pitchFamily="2" charset="2"/>
              <a:buChar char="ü"/>
            </a:pPr>
            <a:r>
              <a:rPr lang="pl-PL" sz="18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finansowanie kapitału obrotowego </a:t>
            </a:r>
            <a:r>
              <a:rPr lang="pl-PL" sz="1800" dirty="0">
                <a:latin typeface="Open Sans" panose="020B0606030504020204" pitchFamily="34" charset="0"/>
                <a:ea typeface="Open Sans" panose="020B0606030504020204" pitchFamily="34" charset="0"/>
                <a:cs typeface="Open Sans" panose="020B0606030504020204" pitchFamily="34" charset="0"/>
              </a:rPr>
              <a:t>jest możliwe </a:t>
            </a:r>
            <a:r>
              <a:rPr lang="pl-PL" sz="18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do wysokości 20% Pożyczki</a:t>
            </a:r>
            <a:r>
              <a:rPr lang="pl-PL" sz="1800" dirty="0">
                <a:latin typeface="Open Sans" panose="020B0606030504020204" pitchFamily="34" charset="0"/>
                <a:ea typeface="Open Sans" panose="020B0606030504020204" pitchFamily="34" charset="0"/>
                <a:cs typeface="Open Sans" panose="020B0606030504020204" pitchFamily="34" charset="0"/>
              </a:rPr>
              <a:t>, przy czym przeznaczenie kapitału obrotowego musi być bezpośrednio związane z realizacją Inwestycji oraz niezbędne dla realizacji/uruchomienia inwestycji. W przypadku Pożyczek udzielanych na zasadach korzystniejszych niż rynkowe finansowanie kapitału obrotowego odbywa się wyłącznie w formie pomocy de </a:t>
            </a:r>
            <a:r>
              <a:rPr lang="pl-PL" sz="1800" dirty="0" err="1">
                <a:latin typeface="Open Sans" panose="020B0606030504020204" pitchFamily="34" charset="0"/>
                <a:ea typeface="Open Sans" panose="020B0606030504020204" pitchFamily="34" charset="0"/>
                <a:cs typeface="Open Sans" panose="020B0606030504020204" pitchFamily="34" charset="0"/>
              </a:rPr>
              <a:t>minimis</a:t>
            </a:r>
            <a:r>
              <a:rPr lang="pl-PL" sz="1800" dirty="0">
                <a:latin typeface="Open Sans" panose="020B0606030504020204" pitchFamily="34" charset="0"/>
                <a:ea typeface="Open Sans" panose="020B0606030504020204" pitchFamily="34" charset="0"/>
                <a:cs typeface="Open Sans" panose="020B0606030504020204" pitchFamily="34" charset="0"/>
              </a:rPr>
              <a:t>.</a:t>
            </a:r>
          </a:p>
          <a:p>
            <a:pPr marL="285750" lvl="0" indent="-285750" defTabSz="914400">
              <a:lnSpc>
                <a:spcPct val="114000"/>
              </a:lnSpc>
              <a:spcBef>
                <a:spcPts val="0"/>
              </a:spcBef>
              <a:buClrTx/>
              <a:buFont typeface="Wingdings" panose="05000000000000000000" pitchFamily="2" charset="2"/>
              <a:buChar char="ü"/>
              <a:defRPr/>
            </a:pPr>
            <a:endParaRPr lang="pl-PL" sz="18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pl-PL" dirty="0"/>
          </a:p>
        </p:txBody>
      </p:sp>
      <p:sp>
        <p:nvSpPr>
          <p:cNvPr id="4" name="Symbol zastępczy numeru slajdu 3">
            <a:extLst>
              <a:ext uri="{FF2B5EF4-FFF2-40B4-BE49-F238E27FC236}">
                <a16:creationId xmlns:a16="http://schemas.microsoft.com/office/drawing/2014/main" id="{FB7A0DE7-7E1B-C315-4CFC-09BE2A00586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0183B-A19B-450E-9615-6C83693937D9}" type="slidenum">
              <a:rPr kumimoji="0" lang="pl-PL" sz="907" b="0" i="0" u="none" strike="noStrike" kern="1200" cap="none" spc="0" normalizeH="0" baseline="0" noProof="0" smtClean="0">
                <a:ln>
                  <a:noFill/>
                </a:ln>
                <a:solidFill>
                  <a:srgbClr val="002073"/>
                </a:solidFill>
                <a:effectLst/>
                <a:uLnTx/>
                <a:uFillTx/>
                <a:latin typeface="Open Sans" pitchFamily="2" charset="0"/>
                <a:ea typeface="Open Sans" pitchFamily="2" charset="0"/>
                <a:cs typeface="Open San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l-PL" sz="907" b="0" i="0" u="none" strike="noStrike" kern="1200" cap="none" spc="0" normalizeH="0" baseline="0" noProof="0">
              <a:ln>
                <a:noFill/>
              </a:ln>
              <a:solidFill>
                <a:srgbClr val="002073"/>
              </a:solidFill>
              <a:effectLst/>
              <a:uLnTx/>
              <a:uFillTx/>
              <a:latin typeface="Open Sans" pitchFamily="2" charset="0"/>
              <a:ea typeface="Open Sans" pitchFamily="2" charset="0"/>
              <a:cs typeface="Open Sans" pitchFamily="2" charset="0"/>
            </a:endParaRPr>
          </a:p>
        </p:txBody>
      </p:sp>
      <p:sp>
        <p:nvSpPr>
          <p:cNvPr id="5" name="Tytuł 1">
            <a:extLst>
              <a:ext uri="{FF2B5EF4-FFF2-40B4-BE49-F238E27FC236}">
                <a16:creationId xmlns:a16="http://schemas.microsoft.com/office/drawing/2014/main" id="{DBFD7FD4-E557-F69A-D287-3F33AA84C997}"/>
              </a:ext>
            </a:extLst>
          </p:cNvPr>
          <p:cNvSpPr txBox="1">
            <a:spLocks/>
          </p:cNvSpPr>
          <p:nvPr/>
        </p:nvSpPr>
        <p:spPr>
          <a:xfrm>
            <a:off x="594487" y="458588"/>
            <a:ext cx="11597513" cy="1529071"/>
          </a:xfrm>
          <a:prstGeom prst="rect">
            <a:avLst/>
          </a:prstGeom>
        </p:spPr>
        <p:txBody>
          <a:bodyPr vert="horz" lIns="0" tIns="0" rIns="0" bIns="0" rtlCol="0" anchor="t" anchorCtr="0">
            <a:norm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marL="0" marR="0" lvl="0" indent="0" algn="ctr" defTabSz="914382" rtl="0" eaLnBrk="1" fontAlgn="auto" latinLnBrk="0" hangingPunct="1">
              <a:lnSpc>
                <a:spcPts val="3265"/>
              </a:lnSpc>
              <a:spcBef>
                <a:spcPct val="0"/>
              </a:spcBef>
              <a:spcAft>
                <a:spcPts val="0"/>
              </a:spcAft>
              <a:buClrTx/>
              <a:buSzTx/>
              <a:buFontTx/>
              <a:buNone/>
              <a:tabLst/>
              <a:defRPr/>
            </a:pPr>
            <a:r>
              <a:rPr kumimoji="0" lang="pl-PL" sz="26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Pożyczka rozwojowa</a:t>
            </a:r>
            <a:br>
              <a:rPr kumimoji="0" lang="pl-PL" sz="31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br>
            <a:r>
              <a:rPr lang="pl-PL" sz="2000"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Kto może ubiegać się o wsparcie i co może sfinansować?</a:t>
            </a:r>
            <a:br>
              <a:rPr lang="pl-PL" sz="2000"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br>
            <a:endParaRPr lang="pl-PL" sz="2000" kern="0"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2255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9876B-E623-A4E2-15BC-5BAAC6BB7BF9}"/>
            </a:ext>
          </a:extLst>
        </p:cNvPr>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B240E7C-314E-074F-A33F-35947E9C1C6C}"/>
              </a:ext>
            </a:extLst>
          </p:cNvPr>
          <p:cNvSpPr>
            <a:spLocks noGrp="1"/>
          </p:cNvSpPr>
          <p:nvPr>
            <p:ph idx="1"/>
          </p:nvPr>
        </p:nvSpPr>
        <p:spPr>
          <a:xfrm>
            <a:off x="830143" y="1716833"/>
            <a:ext cx="10427137" cy="2974986"/>
          </a:xfrm>
        </p:spPr>
        <p:txBody>
          <a:bodyPr>
            <a:noAutofit/>
          </a:bodyPr>
          <a:lstStyle/>
          <a:p>
            <a:pPr marL="0" indent="0">
              <a:lnSpc>
                <a:spcPct val="114000"/>
              </a:lnSpc>
              <a:buNone/>
            </a:pPr>
            <a:r>
              <a:rPr lang="pl-PL" sz="1800" b="1" dirty="0">
                <a:latin typeface="Open Sans" panose="020B0606030504020204" pitchFamily="34" charset="0"/>
                <a:ea typeface="Open Sans" panose="020B0606030504020204" pitchFamily="34" charset="0"/>
                <a:cs typeface="Open Sans" panose="020B0606030504020204" pitchFamily="34" charset="0"/>
              </a:rPr>
              <a:t>Przewidziane  preferencje dotyczące pożyczki</a:t>
            </a:r>
            <a:r>
              <a:rPr lang="pl-PL" sz="1800" dirty="0">
                <a:latin typeface="Open Sans" panose="020B0606030504020204" pitchFamily="34" charset="0"/>
                <a:ea typeface="Open Sans" panose="020B0606030504020204" pitchFamily="34" charset="0"/>
                <a:cs typeface="Open Sans" panose="020B0606030504020204" pitchFamily="34" charset="0"/>
              </a:rPr>
              <a:t>:</a:t>
            </a:r>
          </a:p>
          <a:p>
            <a:pPr marL="0" indent="0">
              <a:lnSpc>
                <a:spcPct val="114000"/>
              </a:lnSpc>
              <a:buNone/>
            </a:pPr>
            <a:endParaRPr lang="pl-PL" sz="1800"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buFont typeface="Arial" panose="020B0604020202020204" pitchFamily="34" charset="0"/>
              <a:buChar char="•"/>
            </a:pPr>
            <a:r>
              <a:rPr lang="pl-PL" sz="1800" dirty="0">
                <a:latin typeface="Open Sans" panose="020B0606030504020204" pitchFamily="34" charset="0"/>
                <a:ea typeface="Open Sans" panose="020B0606030504020204" pitchFamily="34" charset="0"/>
                <a:cs typeface="Open Sans" panose="020B0606030504020204" pitchFamily="34" charset="0"/>
              </a:rPr>
              <a:t> Oprocentowanie</a:t>
            </a:r>
            <a:r>
              <a:rPr lang="pl-PL" sz="18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 1,5%, </a:t>
            </a:r>
            <a:r>
              <a:rPr lang="pl-PL" sz="1800" dirty="0">
                <a:latin typeface="Open Sans" panose="020B0606030504020204" pitchFamily="34" charset="0"/>
                <a:ea typeface="Open Sans" panose="020B0606030504020204" pitchFamily="34" charset="0"/>
                <a:cs typeface="Open Sans" panose="020B0606030504020204" pitchFamily="34" charset="0"/>
              </a:rPr>
              <a:t>jeżeli inwestycja realizowana jest na obszarach miast tracących funkcje społeczno-gospodarcze lub gmin zagrożonych marginalizacją;</a:t>
            </a:r>
          </a:p>
          <a:p>
            <a:pPr>
              <a:lnSpc>
                <a:spcPct val="114000"/>
              </a:lnSpc>
              <a:buFont typeface="Arial" panose="020B0604020202020204" pitchFamily="34" charset="0"/>
              <a:buChar char="•"/>
            </a:pPr>
            <a:r>
              <a:rPr lang="pl-PL" sz="1800" dirty="0">
                <a:latin typeface="Open Sans" panose="020B0606030504020204" pitchFamily="34" charset="0"/>
                <a:ea typeface="Open Sans" panose="020B0606030504020204" pitchFamily="34" charset="0"/>
                <a:cs typeface="Open Sans" panose="020B0606030504020204" pitchFamily="34" charset="0"/>
              </a:rPr>
              <a:t>Wydłużenie okresu spłaty pożyczki </a:t>
            </a:r>
            <a:r>
              <a:rPr lang="pl-PL" sz="18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do 7 lat </a:t>
            </a:r>
            <a:r>
              <a:rPr lang="pl-PL" sz="1800" dirty="0">
                <a:latin typeface="Open Sans" panose="020B0606030504020204" pitchFamily="34" charset="0"/>
                <a:ea typeface="Open Sans" panose="020B0606030504020204" pitchFamily="34" charset="0"/>
                <a:cs typeface="Open Sans" panose="020B0606030504020204" pitchFamily="34" charset="0"/>
              </a:rPr>
              <a:t>oraz okresu karencji </a:t>
            </a:r>
            <a:r>
              <a:rPr lang="pl-PL" sz="18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do 12 miesięcy. </a:t>
            </a:r>
            <a:r>
              <a:rPr lang="pl-PL" sz="1800" dirty="0">
                <a:latin typeface="Open Sans" panose="020B0606030504020204" pitchFamily="34" charset="0"/>
                <a:ea typeface="Open Sans" panose="020B0606030504020204" pitchFamily="34" charset="0"/>
                <a:cs typeface="Open Sans" panose="020B0606030504020204" pitchFamily="34" charset="0"/>
              </a:rPr>
              <a:t>Dotyczy  inwestycji: </a:t>
            </a:r>
          </a:p>
          <a:p>
            <a:pPr>
              <a:lnSpc>
                <a:spcPct val="114000"/>
              </a:lnSpc>
              <a:buFont typeface="Arial" panose="020B0604020202020204" pitchFamily="34" charset="0"/>
              <a:buChar char="•"/>
            </a:pPr>
            <a:r>
              <a:rPr lang="pl-PL" sz="1800" dirty="0">
                <a:latin typeface="Open Sans" panose="020B0606030504020204" pitchFamily="34" charset="0"/>
                <a:ea typeface="Open Sans" panose="020B0606030504020204" pitchFamily="34" charset="0"/>
                <a:cs typeface="Open Sans" panose="020B0606030504020204" pitchFamily="34" charset="0"/>
              </a:rPr>
              <a:t>które rozwijają technologie racjonalnego gospodarowania energią, wodą czy obiegu zamkniętego dla odpadów, </a:t>
            </a:r>
          </a:p>
          <a:p>
            <a:pPr>
              <a:lnSpc>
                <a:spcPct val="114000"/>
              </a:lnSpc>
              <a:buFont typeface="Arial" panose="020B0604020202020204" pitchFamily="34" charset="0"/>
              <a:buChar char="•"/>
            </a:pPr>
            <a:r>
              <a:rPr lang="pl-PL" sz="1800" dirty="0">
                <a:latin typeface="Open Sans" panose="020B0606030504020204" pitchFamily="34" charset="0"/>
                <a:ea typeface="Open Sans" panose="020B0606030504020204" pitchFamily="34" charset="0"/>
                <a:cs typeface="Open Sans" panose="020B0606030504020204" pitchFamily="34" charset="0"/>
              </a:rPr>
              <a:t>inwestycji w ekoinnowacje  w zarządzanie efektywnością środowiskową w kierunku gospodarki zasobooszczędnej. </a:t>
            </a:r>
            <a:endParaRPr lang="pl-PL" sz="1800" dirty="0"/>
          </a:p>
        </p:txBody>
      </p:sp>
      <p:sp>
        <p:nvSpPr>
          <p:cNvPr id="4" name="Symbol zastępczy numeru slajdu 3">
            <a:extLst>
              <a:ext uri="{FF2B5EF4-FFF2-40B4-BE49-F238E27FC236}">
                <a16:creationId xmlns:a16="http://schemas.microsoft.com/office/drawing/2014/main" id="{B7B36B06-24C7-3215-5E3E-CA6ECCB3CFC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0183B-A19B-450E-9615-6C83693937D9}" type="slidenum">
              <a:rPr kumimoji="0" lang="pl-PL" sz="907" b="0" i="0" u="none" strike="noStrike" kern="1200" cap="none" spc="0" normalizeH="0" baseline="0" noProof="0" smtClean="0">
                <a:ln>
                  <a:noFill/>
                </a:ln>
                <a:solidFill>
                  <a:srgbClr val="002073"/>
                </a:solidFill>
                <a:effectLst/>
                <a:uLnTx/>
                <a:uFillTx/>
                <a:latin typeface="Open Sans" pitchFamily="2" charset="0"/>
                <a:ea typeface="Open Sans" pitchFamily="2" charset="0"/>
                <a:cs typeface="Open San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pl-PL" sz="907" b="0" i="0" u="none" strike="noStrike" kern="1200" cap="none" spc="0" normalizeH="0" baseline="0" noProof="0">
              <a:ln>
                <a:noFill/>
              </a:ln>
              <a:solidFill>
                <a:srgbClr val="002073"/>
              </a:solidFill>
              <a:effectLst/>
              <a:uLnTx/>
              <a:uFillTx/>
              <a:latin typeface="Open Sans" pitchFamily="2" charset="0"/>
              <a:ea typeface="Open Sans" pitchFamily="2" charset="0"/>
              <a:cs typeface="Open Sans" pitchFamily="2" charset="0"/>
            </a:endParaRPr>
          </a:p>
        </p:txBody>
      </p:sp>
      <p:pic>
        <p:nvPicPr>
          <p:cNvPr id="7" name="Obraz 6">
            <a:extLst>
              <a:ext uri="{FF2B5EF4-FFF2-40B4-BE49-F238E27FC236}">
                <a16:creationId xmlns:a16="http://schemas.microsoft.com/office/drawing/2014/main" id="{E8E86075-E9F3-8583-4E36-C4B2BD7A0506}"/>
              </a:ext>
            </a:extLst>
          </p:cNvPr>
          <p:cNvPicPr>
            <a:picLocks noChangeAspect="1"/>
          </p:cNvPicPr>
          <p:nvPr/>
        </p:nvPicPr>
        <p:blipFill>
          <a:blip r:embed="rId3"/>
          <a:stretch>
            <a:fillRect/>
          </a:stretch>
        </p:blipFill>
        <p:spPr>
          <a:xfrm>
            <a:off x="10404894" y="4849231"/>
            <a:ext cx="1408519" cy="1376714"/>
          </a:xfrm>
          <a:prstGeom prst="rect">
            <a:avLst/>
          </a:prstGeom>
        </p:spPr>
      </p:pic>
      <p:sp>
        <p:nvSpPr>
          <p:cNvPr id="5" name="Tytuł 1">
            <a:extLst>
              <a:ext uri="{FF2B5EF4-FFF2-40B4-BE49-F238E27FC236}">
                <a16:creationId xmlns:a16="http://schemas.microsoft.com/office/drawing/2014/main" id="{209B9E58-15E1-D465-7810-83F19B7100C3}"/>
              </a:ext>
            </a:extLst>
          </p:cNvPr>
          <p:cNvSpPr txBox="1">
            <a:spLocks/>
          </p:cNvSpPr>
          <p:nvPr/>
        </p:nvSpPr>
        <p:spPr>
          <a:xfrm>
            <a:off x="1278305" y="632055"/>
            <a:ext cx="9852728" cy="1084778"/>
          </a:xfrm>
          <a:prstGeom prst="rect">
            <a:avLst/>
          </a:prstGeom>
        </p:spPr>
        <p:txBody>
          <a:bodyPr vert="horz" lIns="0" tIns="0" rIns="0" bIns="0" rtlCol="0" anchor="t" anchorCtr="0">
            <a:norm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marL="0" marR="0" lvl="0" indent="0" algn="ctr" defTabSz="914382" rtl="0" eaLnBrk="1" fontAlgn="auto" latinLnBrk="0" hangingPunct="1">
              <a:lnSpc>
                <a:spcPts val="3265"/>
              </a:lnSpc>
              <a:spcBef>
                <a:spcPct val="0"/>
              </a:spcBef>
              <a:spcAft>
                <a:spcPts val="0"/>
              </a:spcAft>
              <a:buClrTx/>
              <a:buSzTx/>
              <a:buFontTx/>
              <a:buNone/>
              <a:tabLst/>
              <a:defRPr/>
            </a:pPr>
            <a:r>
              <a:rPr kumimoji="0" lang="pl-PL" sz="2600" b="1" i="0" u="none" strike="noStrike" kern="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Pożyczka rozwojowa</a:t>
            </a:r>
          </a:p>
          <a:p>
            <a:pPr marL="0" marR="0" lvl="0" indent="0" algn="ctr" defTabSz="914382" rtl="0" eaLnBrk="1" fontAlgn="auto" latinLnBrk="0" hangingPunct="1">
              <a:lnSpc>
                <a:spcPts val="3265"/>
              </a:lnSpc>
              <a:spcBef>
                <a:spcPct val="0"/>
              </a:spcBef>
              <a:spcAft>
                <a:spcPts val="0"/>
              </a:spcAft>
              <a:buClrTx/>
              <a:buSzTx/>
              <a:buFontTx/>
              <a:buNone/>
              <a:tabLst/>
              <a:defRPr/>
            </a:pPr>
            <a:r>
              <a:rPr lang="pl-PL" sz="2400" kern="0" dirty="0">
                <a:solidFill>
                  <a:srgbClr val="00B050"/>
                </a:solidFill>
                <a:latin typeface="Open Sans" panose="020B0606030504020204" pitchFamily="34" charset="0"/>
                <a:ea typeface="Open Sans" panose="020B0606030504020204" pitchFamily="34" charset="0"/>
                <a:cs typeface="Open Sans" panose="020B0606030504020204" pitchFamily="34" charset="0"/>
              </a:rPr>
              <a:t>*</a:t>
            </a:r>
            <a:r>
              <a:rPr lang="pl-PL" sz="2000" kern="0" dirty="0">
                <a:solidFill>
                  <a:srgbClr val="00B050"/>
                </a:solidFill>
                <a:latin typeface="Open Sans" panose="020B0606030504020204" pitchFamily="34" charset="0"/>
                <a:ea typeface="Open Sans" panose="020B0606030504020204" pitchFamily="34" charset="0"/>
                <a:cs typeface="Open Sans" panose="020B0606030504020204" pitchFamily="34" charset="0"/>
              </a:rPr>
              <a:t> Preferencje</a:t>
            </a:r>
          </a:p>
        </p:txBody>
      </p:sp>
    </p:spTree>
    <p:extLst>
      <p:ext uri="{BB962C8B-B14F-4D97-AF65-F5344CB8AC3E}">
        <p14:creationId xmlns:p14="http://schemas.microsoft.com/office/powerpoint/2010/main" val="1410751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A4F9FD-6610-3373-A761-3996D7AF39A4}"/>
              </a:ext>
            </a:extLst>
          </p:cNvPr>
          <p:cNvSpPr>
            <a:spLocks noGrp="1"/>
          </p:cNvSpPr>
          <p:nvPr>
            <p:ph type="title"/>
          </p:nvPr>
        </p:nvSpPr>
        <p:spPr>
          <a:xfrm>
            <a:off x="0" y="816316"/>
            <a:ext cx="12192000" cy="979757"/>
          </a:xfrm>
        </p:spPr>
        <p:txBody>
          <a:bodyPr>
            <a:normAutofit fontScale="90000"/>
          </a:bodyPr>
          <a:lstStyle/>
          <a:p>
            <a:pPr algn="ctr"/>
            <a:r>
              <a:rPr lang="pl-PL" sz="27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Pożyczka rozwojowa</a:t>
            </a:r>
            <a:br>
              <a:rPr lang="pl-PL" sz="24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pl-PL" sz="2200"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Lista miast tracących funkcje społeczno-gospodarcze / gmin zagrożonych marginalizacją </a:t>
            </a:r>
            <a:br>
              <a:rPr lang="pl-PL" sz="2400" dirty="0"/>
            </a:br>
            <a:br>
              <a:rPr lang="pl-PL" sz="24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br>
            <a:br>
              <a:rPr lang="pl-PL" dirty="0"/>
            </a:br>
            <a:endParaRPr lang="pl-PL" dirty="0"/>
          </a:p>
        </p:txBody>
      </p:sp>
      <p:sp>
        <p:nvSpPr>
          <p:cNvPr id="3" name="Symbol zastępczy zawartości 2">
            <a:extLst>
              <a:ext uri="{FF2B5EF4-FFF2-40B4-BE49-F238E27FC236}">
                <a16:creationId xmlns:a16="http://schemas.microsoft.com/office/drawing/2014/main" id="{A802211F-32E6-6AE1-14CC-AE8F2D07F50A}"/>
              </a:ext>
            </a:extLst>
          </p:cNvPr>
          <p:cNvSpPr>
            <a:spLocks noGrp="1"/>
          </p:cNvSpPr>
          <p:nvPr>
            <p:ph idx="1"/>
          </p:nvPr>
        </p:nvSpPr>
        <p:spPr>
          <a:xfrm>
            <a:off x="1011234" y="2122655"/>
            <a:ext cx="9852729" cy="4245613"/>
          </a:xfrm>
        </p:spPr>
        <p:txBody>
          <a:bodyPr>
            <a:normAutofit/>
          </a:bodyPr>
          <a:lstStyle/>
          <a:p>
            <a:pPr>
              <a:lnSpc>
                <a:spcPct val="114000"/>
              </a:lnSpc>
            </a:pPr>
            <a:r>
              <a:rPr lang="pl-PL" sz="18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Miasta średnie tracące funkcje społeczno-gospodarcze w dolnośląskim: </a:t>
            </a:r>
            <a:br>
              <a:rPr lang="pl-PL" sz="1800" dirty="0"/>
            </a:br>
            <a:r>
              <a:rPr lang="pl-PL" sz="1800" dirty="0"/>
              <a:t>Bielawa, Bolesławiec, Dzierżoniów, Głogów, Jawor, Jelenia Góra, Kamienna Góra, Kłodzko, Legnica, Lubań, Nowa Ruda, Świdnica, Świebodzice, Wałbrzych, Ząbkowice Śląskie, Zgorzelec, Złotoryja.</a:t>
            </a:r>
            <a:br>
              <a:rPr lang="pl-PL" sz="1800" dirty="0"/>
            </a:br>
            <a:endParaRPr lang="pl-PL" sz="1800" dirty="0"/>
          </a:p>
          <a:p>
            <a:pPr>
              <a:lnSpc>
                <a:spcPct val="114000"/>
              </a:lnSpc>
            </a:pPr>
            <a:r>
              <a:rPr lang="pl-PL" sz="1800" b="1"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Lista gmin zagrożonych trwałą marginalizacją w województwie dolnośląskim: </a:t>
            </a:r>
            <a:br>
              <a:rPr lang="pl-PL" sz="1800" dirty="0"/>
            </a:br>
            <a:r>
              <a:rPr lang="pl-PL" sz="1800" dirty="0"/>
              <a:t>Bardo, Boguszów-Gorce, Bystrzyca Kłodzka, Duszniki-Zdrój, Góra, Gromadka, Jemielno, Kamieniec Ząbkowicki, Kowary, Lądek-Zdrój, Leśna, Lewin Kłodzki, Międzylesie, Mirsk, Niechlów, Nowa Ruda, Pęcław, Pieńsk, Przemków, Przeworno, Radków, Stoszowice, </a:t>
            </a:r>
            <a:br>
              <a:rPr lang="pl-PL" sz="1800" dirty="0"/>
            </a:br>
            <a:r>
              <a:rPr lang="pl-PL" sz="1800" dirty="0"/>
              <a:t>Stronie Śląskie, Świeradów-Zdrój, Świerzawa, Węgliniec, Wojcieszów, Zawidów, Ziębice, Złoty Stok.</a:t>
            </a:r>
          </a:p>
        </p:txBody>
      </p:sp>
      <p:sp>
        <p:nvSpPr>
          <p:cNvPr id="4" name="Symbol zastępczy numeru slajdu 3">
            <a:extLst>
              <a:ext uri="{FF2B5EF4-FFF2-40B4-BE49-F238E27FC236}">
                <a16:creationId xmlns:a16="http://schemas.microsoft.com/office/drawing/2014/main" id="{D479F650-3A5C-11BC-BA26-865B09FC3EF2}"/>
              </a:ext>
            </a:extLst>
          </p:cNvPr>
          <p:cNvSpPr>
            <a:spLocks noGrp="1"/>
          </p:cNvSpPr>
          <p:nvPr>
            <p:ph type="sldNum" sz="quarter" idx="10"/>
          </p:nvPr>
        </p:nvSpPr>
        <p:spPr/>
        <p:txBody>
          <a:bodyPr/>
          <a:lstStyle/>
          <a:p>
            <a:fld id="{F8C0183B-A19B-450E-9615-6C83693937D9}" type="slidenum">
              <a:rPr lang="pl-PL" smtClean="0"/>
              <a:t>6</a:t>
            </a:fld>
            <a:endParaRPr lang="pl-PL"/>
          </a:p>
        </p:txBody>
      </p:sp>
    </p:spTree>
    <p:extLst>
      <p:ext uri="{BB962C8B-B14F-4D97-AF65-F5344CB8AC3E}">
        <p14:creationId xmlns:p14="http://schemas.microsoft.com/office/powerpoint/2010/main" val="606452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8B225379-C911-5A38-5133-C0DCE8EE463A}"/>
              </a:ext>
            </a:extLst>
          </p:cNvPr>
          <p:cNvSpPr>
            <a:spLocks noGrp="1"/>
          </p:cNvSpPr>
          <p:nvPr>
            <p:ph type="sldNum" sz="quarter" idx="10"/>
          </p:nvPr>
        </p:nvSpPr>
        <p:spPr/>
        <p:txBody>
          <a:bodyPr/>
          <a:lstStyle/>
          <a:p>
            <a:fld id="{F8C0183B-A19B-450E-9615-6C83693937D9}" type="slidenum">
              <a:rPr lang="pl-PL" smtClean="0"/>
              <a:t>7</a:t>
            </a:fld>
            <a:endParaRPr lang="pl-PL"/>
          </a:p>
        </p:txBody>
      </p:sp>
      <p:graphicFrame>
        <p:nvGraphicFramePr>
          <p:cNvPr id="8" name="Tabela 7">
            <a:extLst>
              <a:ext uri="{FF2B5EF4-FFF2-40B4-BE49-F238E27FC236}">
                <a16:creationId xmlns:a16="http://schemas.microsoft.com/office/drawing/2014/main" id="{F909D911-F6A5-A687-F7A3-3C0497CC12F4}"/>
              </a:ext>
            </a:extLst>
          </p:cNvPr>
          <p:cNvGraphicFramePr>
            <a:graphicFrameLocks noGrp="1"/>
          </p:cNvGraphicFramePr>
          <p:nvPr>
            <p:extLst>
              <p:ext uri="{D42A27DB-BD31-4B8C-83A1-F6EECF244321}">
                <p14:modId xmlns:p14="http://schemas.microsoft.com/office/powerpoint/2010/main" val="2248549841"/>
              </p:ext>
            </p:extLst>
          </p:nvPr>
        </p:nvGraphicFramePr>
        <p:xfrm>
          <a:off x="250371" y="2383787"/>
          <a:ext cx="4026989" cy="3973426"/>
        </p:xfrm>
        <a:graphic>
          <a:graphicData uri="http://schemas.openxmlformats.org/drawingml/2006/table">
            <a:tbl>
              <a:tblPr/>
              <a:tblGrid>
                <a:gridCol w="4026989">
                  <a:extLst>
                    <a:ext uri="{9D8B030D-6E8A-4147-A177-3AD203B41FA5}">
                      <a16:colId xmlns:a16="http://schemas.microsoft.com/office/drawing/2014/main" val="1396077399"/>
                    </a:ext>
                  </a:extLst>
                </a:gridCol>
              </a:tblGrid>
              <a:tr h="3725778">
                <a:tc>
                  <a:txBody>
                    <a:bodyPr/>
                    <a:lstStyle/>
                    <a:p>
                      <a:pPr fontAlgn="t">
                        <a:lnSpc>
                          <a:spcPct val="114000"/>
                        </a:lnSpc>
                        <a:buNone/>
                      </a:pPr>
                      <a:r>
                        <a:rPr lang="pl-PL"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2" tooltip="Odnośnik otwiera się w nowej karcie"/>
                        </a:rPr>
                        <a:t>Ostrowskie Centrum Wspierania Przedsiębiorczości</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ul. Szkolna 24</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63-400 Ostrów Wielkopolski</a:t>
                      </a:r>
                    </a:p>
                    <a:p>
                      <a:pPr fontAlgn="t">
                        <a:lnSpc>
                          <a:spcPct val="114000"/>
                        </a:lnSpc>
                        <a:buNone/>
                      </a:pPr>
                      <a:r>
                        <a:rPr lang="pl-PL" sz="1400" b="1" dirty="0">
                          <a:effectLst/>
                          <a:latin typeface="Open Sans" panose="020B0606030504020204" pitchFamily="34" charset="0"/>
                          <a:ea typeface="Open Sans" panose="020B0606030504020204" pitchFamily="34" charset="0"/>
                          <a:cs typeface="Open Sans" panose="020B0606030504020204" pitchFamily="34" charset="0"/>
                        </a:rPr>
                        <a:t>Oddział w Jeleniej Górze</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ul. Klonowica 2 5c</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58-500 Jelenia Góra</a:t>
                      </a:r>
                    </a:p>
                    <a:p>
                      <a:pPr fontAlgn="t">
                        <a:lnSpc>
                          <a:spcPct val="114000"/>
                        </a:lnSpc>
                        <a:buNone/>
                      </a:pPr>
                      <a:endParaRPr lang="pl-PL" sz="1400" b="1" dirty="0">
                        <a:effectLst/>
                        <a:latin typeface="Open Sans" panose="020B0606030504020204" pitchFamily="34" charset="0"/>
                        <a:ea typeface="Open Sans" panose="020B0606030504020204" pitchFamily="34" charset="0"/>
                        <a:cs typeface="Open Sans" panose="020B0606030504020204" pitchFamily="34" charset="0"/>
                      </a:endParaRPr>
                    </a:p>
                    <a:p>
                      <a:pPr fontAlgn="t">
                        <a:lnSpc>
                          <a:spcPct val="114000"/>
                        </a:lnSpc>
                        <a:buNone/>
                      </a:pPr>
                      <a:r>
                        <a:rPr lang="pl-PL" sz="1400" b="1" dirty="0">
                          <a:effectLst/>
                          <a:latin typeface="Open Sans" panose="020B0606030504020204" pitchFamily="34" charset="0"/>
                          <a:ea typeface="Open Sans" panose="020B0606030504020204" pitchFamily="34" charset="0"/>
                          <a:cs typeface="Open Sans" panose="020B0606030504020204" pitchFamily="34" charset="0"/>
                        </a:rPr>
                        <a:t>Dariusz Marko</a:t>
                      </a:r>
                    </a:p>
                    <a:p>
                      <a:pPr fontAlgn="t">
                        <a:lnSpc>
                          <a:spcPct val="114000"/>
                        </a:lnSpc>
                        <a:buNone/>
                      </a:pPr>
                      <a:r>
                        <a:rPr lang="pl-PL" sz="1400" b="1" dirty="0">
                          <a:effectLst/>
                          <a:latin typeface="Open Sans" panose="020B0606030504020204" pitchFamily="34" charset="0"/>
                          <a:ea typeface="Open Sans" panose="020B0606030504020204" pitchFamily="34" charset="0"/>
                          <a:cs typeface="Open Sans" panose="020B0606030504020204" pitchFamily="34" charset="0"/>
                        </a:rPr>
                        <a:t>Tel. </a:t>
                      </a:r>
                      <a:r>
                        <a:rPr lang="pl-PL" sz="1400" b="1" dirty="0">
                          <a:solidFill>
                            <a:schemeClr val="accent2">
                              <a:lumMod val="50000"/>
                            </a:schemeClr>
                          </a:solidFill>
                          <a:effectLst/>
                          <a:latin typeface="Open Sans" panose="020B0606030504020204" pitchFamily="34" charset="0"/>
                          <a:ea typeface="Open Sans" panose="020B0606030504020204" pitchFamily="34" charset="0"/>
                          <a:cs typeface="Open Sans" panose="020B0606030504020204" pitchFamily="34" charset="0"/>
                        </a:rPr>
                        <a:t>793 570 750</a:t>
                      </a:r>
                    </a:p>
                    <a:p>
                      <a:pPr fontAlgn="t">
                        <a:lnSpc>
                          <a:spcPct val="114000"/>
                        </a:lnSpc>
                        <a:buNone/>
                      </a:pPr>
                      <a:r>
                        <a:rPr lang="pl-PL" sz="1400" b="1" dirty="0">
                          <a:effectLst/>
                          <a:latin typeface="Open Sans" panose="020B0606030504020204" pitchFamily="34" charset="0"/>
                          <a:ea typeface="Open Sans" panose="020B0606030504020204" pitchFamily="34" charset="0"/>
                          <a:cs typeface="Open Sans" panose="020B0606030504020204" pitchFamily="34" charset="0"/>
                        </a:rPr>
                        <a:t>E-mail: </a:t>
                      </a:r>
                      <a:r>
                        <a:rPr lang="pl-PL" sz="1400" b="1" u="sng" dirty="0">
                          <a:solidFill>
                            <a:schemeClr val="accent2">
                              <a:lumMod val="50000"/>
                            </a:schemeClr>
                          </a:solidFill>
                          <a:effectLst/>
                          <a:latin typeface="Open Sans" panose="020B0606030504020204" pitchFamily="34" charset="0"/>
                          <a:ea typeface="Open Sans" panose="020B0606030504020204" pitchFamily="34" charset="0"/>
                          <a:cs typeface="Open Sans" panose="020B0606030504020204" pitchFamily="34" charset="0"/>
                        </a:rPr>
                        <a:t>dariusz_marko@ocwp.org.pl</a:t>
                      </a:r>
                    </a:p>
                    <a:p>
                      <a:pPr fontAlgn="t">
                        <a:lnSpc>
                          <a:spcPct val="114000"/>
                        </a:lnSpc>
                        <a:buNone/>
                      </a:pPr>
                      <a:endParaRPr lang="pl-PL" sz="1400" b="1" dirty="0">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382" rtl="0" eaLnBrk="1" fontAlgn="t" latinLnBrk="0" hangingPunct="1">
                        <a:lnSpc>
                          <a:spcPct val="114000"/>
                        </a:lnSpc>
                        <a:spcBef>
                          <a:spcPts val="0"/>
                        </a:spcBef>
                        <a:spcAft>
                          <a:spcPts val="0"/>
                        </a:spcAft>
                        <a:buClrTx/>
                        <a:buSzTx/>
                        <a:buFontTx/>
                        <a:buNone/>
                        <a:tabLst/>
                        <a:defRPr/>
                      </a:pPr>
                      <a:r>
                        <a:rPr lang="pl-PL" sz="1400" b="1" dirty="0">
                          <a:effectLst/>
                          <a:latin typeface="Open Sans" panose="020B0606030504020204" pitchFamily="34" charset="0"/>
                          <a:ea typeface="Open Sans" panose="020B0606030504020204" pitchFamily="34" charset="0"/>
                          <a:cs typeface="Open Sans" panose="020B0606030504020204" pitchFamily="34" charset="0"/>
                        </a:rPr>
                        <a:t>Agnieszka Fusińska</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Tel.: </a:t>
                      </a:r>
                      <a:r>
                        <a:rPr lang="pl-PL"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3"/>
                        </a:rPr>
                        <a:t>62 736 11 60</a:t>
                      </a:r>
                      <a:r>
                        <a:rPr lang="pl-PL" sz="1400" b="1" dirty="0">
                          <a:effectLst/>
                          <a:latin typeface="Open Sans" panose="020B0606030504020204" pitchFamily="34" charset="0"/>
                          <a:ea typeface="Open Sans" panose="020B0606030504020204" pitchFamily="34" charset="0"/>
                          <a:cs typeface="Open Sans" panose="020B0606030504020204" pitchFamily="34" charset="0"/>
                        </a:rPr>
                        <a:t>, </a:t>
                      </a:r>
                      <a:r>
                        <a:rPr lang="pl-PL"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4"/>
                        </a:rPr>
                        <a:t>720 864 443</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E-mail: </a:t>
                      </a:r>
                      <a:r>
                        <a:rPr lang="pl-PL"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5"/>
                        </a:rPr>
                        <a:t>agnieszka_fusinska@ocwp.org.pl</a:t>
                      </a:r>
                      <a:endParaRPr lang="pl-PL" sz="1400" b="1" dirty="0">
                        <a:effectLst/>
                        <a:latin typeface="Open Sans" panose="020B0606030504020204" pitchFamily="34" charset="0"/>
                        <a:ea typeface="Open Sans" panose="020B0606030504020204" pitchFamily="34" charset="0"/>
                        <a:cs typeface="Open Sans" panose="020B0606030504020204" pitchFamily="34" charset="0"/>
                      </a:endParaRPr>
                    </a:p>
                    <a:p>
                      <a:pPr fontAlgn="t">
                        <a:lnSpc>
                          <a:spcPct val="114000"/>
                        </a:lnSpc>
                        <a:buNone/>
                      </a:pPr>
                      <a:endParaRPr lang="pl-PL" sz="1400" dirty="0">
                        <a:effectLst/>
                        <a:latin typeface="Open Sans" panose="020B0606030504020204" pitchFamily="34" charset="0"/>
                        <a:ea typeface="Open Sans" panose="020B0606030504020204" pitchFamily="34" charset="0"/>
                        <a:cs typeface="Open Sans" panose="020B0606030504020204" pitchFamily="34" charset="0"/>
                      </a:endParaRPr>
                    </a:p>
                  </a:txBody>
                  <a:tcPr marL="82146" marR="82146" marT="41073" marB="4107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393949124"/>
                  </a:ext>
                </a:extLst>
              </a:tr>
            </a:tbl>
          </a:graphicData>
        </a:graphic>
      </p:graphicFrame>
      <p:pic>
        <p:nvPicPr>
          <p:cNvPr id="2" name="Obraz 1" descr="Obraz zawierający Grafika, projekt graficzny, zrzut ekranu, logo&#10;&#10;Zawartość wygenerowana przez AI może być niepoprawna.">
            <a:extLst>
              <a:ext uri="{FF2B5EF4-FFF2-40B4-BE49-F238E27FC236}">
                <a16:creationId xmlns:a16="http://schemas.microsoft.com/office/drawing/2014/main" id="{B9B37AD7-2E99-793C-98CB-C59A0FC26C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346" y="981896"/>
            <a:ext cx="2401420" cy="1401891"/>
          </a:xfrm>
          <a:prstGeom prst="rect">
            <a:avLst/>
          </a:prstGeom>
        </p:spPr>
      </p:pic>
      <p:sp>
        <p:nvSpPr>
          <p:cNvPr id="3" name="Tytuł 1">
            <a:extLst>
              <a:ext uri="{FF2B5EF4-FFF2-40B4-BE49-F238E27FC236}">
                <a16:creationId xmlns:a16="http://schemas.microsoft.com/office/drawing/2014/main" id="{7F8A1710-F0F5-5376-6B26-0727E1406D0C}"/>
              </a:ext>
            </a:extLst>
          </p:cNvPr>
          <p:cNvSpPr txBox="1">
            <a:spLocks/>
          </p:cNvSpPr>
          <p:nvPr/>
        </p:nvSpPr>
        <p:spPr>
          <a:xfrm>
            <a:off x="1169635" y="424550"/>
            <a:ext cx="9852728" cy="1234067"/>
          </a:xfrm>
          <a:prstGeom prst="rect">
            <a:avLst/>
          </a:prstGeom>
        </p:spPr>
        <p:txBody>
          <a:bodyPr vert="horz" lIns="0" tIns="0" rIns="0" bIns="0" rtlCol="0" anchor="t" anchorCtr="0">
            <a:norm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lvl="0" algn="ctr">
              <a:defRPr/>
            </a:pPr>
            <a:r>
              <a:rPr lang="pl-PL" sz="26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Pożyczka rozwojowa</a:t>
            </a:r>
          </a:p>
          <a:p>
            <a:pPr lvl="0" algn="ctr">
              <a:defRPr/>
            </a:pPr>
            <a:r>
              <a:rPr lang="pl-PL" sz="2000"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Gdzie złożyć wniosek?</a:t>
            </a:r>
          </a:p>
          <a:p>
            <a:pPr marL="0" marR="0" lvl="0" indent="0" algn="ctr" defTabSz="914382" rtl="0" eaLnBrk="1" fontAlgn="auto" latinLnBrk="0" hangingPunct="1">
              <a:lnSpc>
                <a:spcPts val="3265"/>
              </a:lnSpc>
              <a:spcBef>
                <a:spcPct val="0"/>
              </a:spcBef>
              <a:spcAft>
                <a:spcPts val="0"/>
              </a:spcAft>
              <a:buClrTx/>
              <a:buSzTx/>
              <a:buFontTx/>
              <a:buNone/>
              <a:tabLst/>
              <a:defRPr/>
            </a:pPr>
            <a:endParaRPr kumimoji="0" lang="pl-PL" sz="2600" b="1" i="0" u="none" strike="noStrike" kern="1200" cap="none" spc="0" normalizeH="0" baseline="0" noProof="0" dirty="0">
              <a:ln>
                <a:noFill/>
              </a:ln>
              <a:solidFill>
                <a:schemeClr val="tx1"/>
              </a:solidFill>
              <a:effectLst/>
              <a:uLnTx/>
              <a:uFillTx/>
              <a:latin typeface="Open Sans" pitchFamily="2" charset="0"/>
              <a:ea typeface="Open Sans" pitchFamily="2" charset="0"/>
              <a:cs typeface="Open Sans" pitchFamily="2" charset="0"/>
            </a:endParaRPr>
          </a:p>
        </p:txBody>
      </p:sp>
      <p:sp>
        <p:nvSpPr>
          <p:cNvPr id="6" name="pole tekstowe 5">
            <a:extLst>
              <a:ext uri="{FF2B5EF4-FFF2-40B4-BE49-F238E27FC236}">
                <a16:creationId xmlns:a16="http://schemas.microsoft.com/office/drawing/2014/main" id="{94430862-8E55-FAA1-9533-CB0D22B8CCFF}"/>
              </a:ext>
            </a:extLst>
          </p:cNvPr>
          <p:cNvSpPr txBox="1"/>
          <p:nvPr/>
        </p:nvSpPr>
        <p:spPr>
          <a:xfrm>
            <a:off x="4277360" y="2383787"/>
            <a:ext cx="3169920" cy="1811393"/>
          </a:xfrm>
          <a:prstGeom prst="rect">
            <a:avLst/>
          </a:prstGeom>
          <a:noFill/>
        </p:spPr>
        <p:txBody>
          <a:bodyPr wrap="square">
            <a:spAutoFit/>
          </a:bodyPr>
          <a:lstStyle/>
          <a:p>
            <a:pPr fontAlgn="t">
              <a:lnSpc>
                <a:spcPct val="114000"/>
              </a:lnSpc>
              <a:buNone/>
            </a:pPr>
            <a:r>
              <a:rPr lang="pl-PL"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7" tooltip="Odnośnik otwiera się w nowej karcie"/>
              </a:rPr>
              <a:t>Stowarzyszenie Ostrzeszowskie Centrum Przedsiębiorczości</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ul. Przemysłowa 27</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63-500 Ostrzeszów</a:t>
            </a:r>
          </a:p>
          <a:p>
            <a:pPr marL="0" marR="0" lvl="0" indent="0" algn="l" defTabSz="914382" rtl="0" eaLnBrk="1" fontAlgn="t" latinLnBrk="0" hangingPunct="1">
              <a:lnSpc>
                <a:spcPct val="114000"/>
              </a:lnSpc>
              <a:spcBef>
                <a:spcPts val="0"/>
              </a:spcBef>
              <a:spcAft>
                <a:spcPts val="0"/>
              </a:spcAft>
              <a:buClrTx/>
              <a:buSzTx/>
              <a:buFontTx/>
              <a:buNone/>
              <a:tabLst/>
              <a:defRPr/>
            </a:pPr>
            <a:r>
              <a:rPr lang="de-DE" sz="1400" b="1" dirty="0">
                <a:effectLst/>
                <a:latin typeface="Open Sans" panose="020B0606030504020204" pitchFamily="34" charset="0"/>
                <a:ea typeface="Open Sans" panose="020B0606030504020204" pitchFamily="34" charset="0"/>
                <a:cs typeface="Open Sans" panose="020B0606030504020204" pitchFamily="34" charset="0"/>
              </a:rPr>
              <a:t>Tel.: </a:t>
            </a:r>
            <a:r>
              <a:rPr lang="de-DE"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8"/>
              </a:rPr>
              <a:t>62 730 17 31</a:t>
            </a:r>
            <a:r>
              <a:rPr lang="de-DE" sz="1400" b="1" dirty="0">
                <a:effectLst/>
                <a:latin typeface="Open Sans" panose="020B0606030504020204" pitchFamily="34" charset="0"/>
                <a:ea typeface="Open Sans" panose="020B0606030504020204" pitchFamily="34" charset="0"/>
                <a:cs typeface="Open Sans" panose="020B0606030504020204" pitchFamily="34" charset="0"/>
              </a:rPr>
              <a:t>, </a:t>
            </a:r>
            <a:r>
              <a:rPr lang="de-DE"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9"/>
              </a:rPr>
              <a:t>502 320 405</a:t>
            </a:r>
            <a:br>
              <a:rPr lang="de-DE" sz="1400" b="1" dirty="0">
                <a:effectLst/>
                <a:latin typeface="Open Sans" panose="020B0606030504020204" pitchFamily="34" charset="0"/>
                <a:ea typeface="Open Sans" panose="020B0606030504020204" pitchFamily="34" charset="0"/>
                <a:cs typeface="Open Sans" panose="020B0606030504020204" pitchFamily="34" charset="0"/>
              </a:rPr>
            </a:br>
            <a:r>
              <a:rPr lang="de-DE" sz="1400" b="1" dirty="0" err="1">
                <a:effectLst/>
                <a:latin typeface="Open Sans" panose="020B0606030504020204" pitchFamily="34" charset="0"/>
                <a:ea typeface="Open Sans" panose="020B0606030504020204" pitchFamily="34" charset="0"/>
                <a:cs typeface="Open Sans" panose="020B0606030504020204" pitchFamily="34" charset="0"/>
              </a:rPr>
              <a:t>E-mail</a:t>
            </a:r>
            <a:r>
              <a:rPr lang="de-DE" sz="1400" b="1" dirty="0">
                <a:effectLst/>
                <a:latin typeface="Open Sans" panose="020B0606030504020204" pitchFamily="34" charset="0"/>
                <a:ea typeface="Open Sans" panose="020B0606030504020204" pitchFamily="34" charset="0"/>
                <a:cs typeface="Open Sans" panose="020B0606030504020204" pitchFamily="34" charset="0"/>
              </a:rPr>
              <a:t>: </a:t>
            </a:r>
            <a:r>
              <a:rPr lang="de-DE"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10"/>
              </a:rPr>
              <a:t>sekretariat@socp.info.pl</a:t>
            </a:r>
            <a:r>
              <a:rPr lang="de-DE" sz="1400" b="1" dirty="0">
                <a:effectLst/>
                <a:latin typeface="Open Sans" panose="020B0606030504020204" pitchFamily="34" charset="0"/>
                <a:ea typeface="Open Sans" panose="020B0606030504020204" pitchFamily="34" charset="0"/>
                <a:cs typeface="Open Sans" panose="020B0606030504020204" pitchFamily="34" charset="0"/>
              </a:rPr>
              <a:t>,</a:t>
            </a:r>
            <a:r>
              <a:rPr lang="pl-PL" sz="1400" b="1" dirty="0">
                <a:effectLst/>
                <a:latin typeface="Open Sans" panose="020B0606030504020204" pitchFamily="34" charset="0"/>
                <a:ea typeface="Open Sans" panose="020B0606030504020204" pitchFamily="34" charset="0"/>
                <a:cs typeface="Open Sans" panose="020B0606030504020204" pitchFamily="34" charset="0"/>
              </a:rPr>
              <a:t> </a:t>
            </a:r>
            <a:r>
              <a:rPr lang="de-DE"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11"/>
              </a:rPr>
              <a:t>frp@socp.info.pl</a:t>
            </a:r>
            <a:endParaRPr lang="de-DE" sz="1400" b="1"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7" name="Obraz 6" descr="Obraz zawierający tekst, Czcionka, logo, Grafika&#10;&#10;Zawartość wygenerowana przez AI może być niepoprawna.">
            <a:extLst>
              <a:ext uri="{FF2B5EF4-FFF2-40B4-BE49-F238E27FC236}">
                <a16:creationId xmlns:a16="http://schemas.microsoft.com/office/drawing/2014/main" id="{0C118B20-0BE3-3BA3-80C7-3A0D93E234F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41471" y="1318301"/>
            <a:ext cx="952500" cy="952500"/>
          </a:xfrm>
          <a:prstGeom prst="rect">
            <a:avLst/>
          </a:prstGeom>
        </p:spPr>
      </p:pic>
      <p:pic>
        <p:nvPicPr>
          <p:cNvPr id="9" name="Obraz 8" descr="Obraz zawierający tekst, Czcionka, logo, Grafika&#10;&#10;Zawartość wygenerowana przez AI może być niepoprawna.">
            <a:extLst>
              <a:ext uri="{FF2B5EF4-FFF2-40B4-BE49-F238E27FC236}">
                <a16:creationId xmlns:a16="http://schemas.microsoft.com/office/drawing/2014/main" id="{159687FF-EF9B-63C2-147E-470EE655F57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67676" y="1187541"/>
            <a:ext cx="1531620" cy="990600"/>
          </a:xfrm>
          <a:prstGeom prst="rect">
            <a:avLst/>
          </a:prstGeom>
        </p:spPr>
      </p:pic>
      <p:sp>
        <p:nvSpPr>
          <p:cNvPr id="11" name="pole tekstowe 10">
            <a:extLst>
              <a:ext uri="{FF2B5EF4-FFF2-40B4-BE49-F238E27FC236}">
                <a16:creationId xmlns:a16="http://schemas.microsoft.com/office/drawing/2014/main" id="{AD7D30CF-A3B6-8CEF-172C-AEABAE6B8091}"/>
              </a:ext>
            </a:extLst>
          </p:cNvPr>
          <p:cNvSpPr txBox="1"/>
          <p:nvPr/>
        </p:nvSpPr>
        <p:spPr>
          <a:xfrm>
            <a:off x="7674429" y="2525487"/>
            <a:ext cx="2999087" cy="1565813"/>
          </a:xfrm>
          <a:prstGeom prst="rect">
            <a:avLst/>
          </a:prstGeom>
          <a:noFill/>
        </p:spPr>
        <p:txBody>
          <a:bodyPr wrap="square">
            <a:spAutoFit/>
          </a:bodyPr>
          <a:lstStyle/>
          <a:p>
            <a:pPr fontAlgn="t">
              <a:lnSpc>
                <a:spcPct val="114000"/>
              </a:lnSpc>
              <a:buNone/>
            </a:pPr>
            <a:r>
              <a:rPr lang="pl-PL"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14" tooltip="Odnośnik otwiera się w nowej karcie"/>
              </a:rPr>
              <a:t>Karkonoska Agencja Rozwoju Regionalnego S.A. - lider</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ul. 1 Maja 27</a:t>
            </a:r>
            <a:br>
              <a:rPr lang="pl-PL" sz="1400" b="1" dirty="0">
                <a:effectLst/>
                <a:latin typeface="Open Sans" panose="020B0606030504020204" pitchFamily="34" charset="0"/>
                <a:ea typeface="Open Sans" panose="020B0606030504020204" pitchFamily="34" charset="0"/>
                <a:cs typeface="Open Sans" panose="020B0606030504020204" pitchFamily="34" charset="0"/>
              </a:rPr>
            </a:br>
            <a:r>
              <a:rPr lang="pl-PL" sz="1400" b="1" dirty="0">
                <a:effectLst/>
                <a:latin typeface="Open Sans" panose="020B0606030504020204" pitchFamily="34" charset="0"/>
                <a:ea typeface="Open Sans" panose="020B0606030504020204" pitchFamily="34" charset="0"/>
                <a:cs typeface="Open Sans" panose="020B0606030504020204" pitchFamily="34" charset="0"/>
              </a:rPr>
              <a:t>58-500 Jelenia Góra</a:t>
            </a:r>
          </a:p>
          <a:p>
            <a:pPr marL="0" marR="0" lvl="0" indent="0" algn="l" defTabSz="914382" rtl="0" eaLnBrk="1" fontAlgn="t" latinLnBrk="0" hangingPunct="1">
              <a:lnSpc>
                <a:spcPct val="114000"/>
              </a:lnSpc>
              <a:spcBef>
                <a:spcPts val="0"/>
              </a:spcBef>
              <a:spcAft>
                <a:spcPts val="0"/>
              </a:spcAft>
              <a:buClrTx/>
              <a:buSzTx/>
              <a:buFontTx/>
              <a:buNone/>
              <a:tabLst/>
              <a:defRPr/>
            </a:pPr>
            <a:r>
              <a:rPr lang="de-DE" sz="1400" b="1" dirty="0">
                <a:effectLst/>
                <a:latin typeface="Open Sans" panose="020B0606030504020204" pitchFamily="34" charset="0"/>
                <a:ea typeface="Open Sans" panose="020B0606030504020204" pitchFamily="34" charset="0"/>
                <a:cs typeface="Open Sans" panose="020B0606030504020204" pitchFamily="34" charset="0"/>
              </a:rPr>
              <a:t>Tel.: </a:t>
            </a:r>
            <a:r>
              <a:rPr lang="de-DE"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15"/>
              </a:rPr>
              <a:t>75 75 27 501</a:t>
            </a:r>
            <a:r>
              <a:rPr lang="de-DE" sz="1400" b="1" dirty="0">
                <a:effectLst/>
                <a:latin typeface="Open Sans" panose="020B0606030504020204" pitchFamily="34" charset="0"/>
                <a:ea typeface="Open Sans" panose="020B0606030504020204" pitchFamily="34" charset="0"/>
                <a:cs typeface="Open Sans" panose="020B0606030504020204" pitchFamily="34" charset="0"/>
              </a:rPr>
              <a:t>, </a:t>
            </a:r>
            <a:r>
              <a:rPr lang="de-DE"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16"/>
              </a:rPr>
              <a:t>75 75 27 509</a:t>
            </a:r>
            <a:br>
              <a:rPr lang="de-DE" sz="1400" b="1" dirty="0">
                <a:effectLst/>
                <a:latin typeface="Open Sans" panose="020B0606030504020204" pitchFamily="34" charset="0"/>
                <a:ea typeface="Open Sans" panose="020B0606030504020204" pitchFamily="34" charset="0"/>
                <a:cs typeface="Open Sans" panose="020B0606030504020204" pitchFamily="34" charset="0"/>
              </a:rPr>
            </a:br>
            <a:r>
              <a:rPr lang="de-DE" sz="1400" b="1" dirty="0" err="1">
                <a:effectLst/>
                <a:latin typeface="Open Sans" panose="020B0606030504020204" pitchFamily="34" charset="0"/>
                <a:ea typeface="Open Sans" panose="020B0606030504020204" pitchFamily="34" charset="0"/>
                <a:cs typeface="Open Sans" panose="020B0606030504020204" pitchFamily="34" charset="0"/>
              </a:rPr>
              <a:t>E-mail</a:t>
            </a:r>
            <a:r>
              <a:rPr lang="de-DE" sz="1400" b="1" dirty="0">
                <a:effectLst/>
                <a:latin typeface="Open Sans" panose="020B0606030504020204" pitchFamily="34" charset="0"/>
                <a:ea typeface="Open Sans" panose="020B0606030504020204" pitchFamily="34" charset="0"/>
                <a:cs typeface="Open Sans" panose="020B0606030504020204" pitchFamily="34" charset="0"/>
              </a:rPr>
              <a:t>: </a:t>
            </a:r>
            <a:r>
              <a:rPr lang="de-DE"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17"/>
              </a:rPr>
              <a:t>pozyczki@karr.pl</a:t>
            </a:r>
            <a:endParaRPr lang="pl-PL" sz="14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17"/>
            </a:endParaRPr>
          </a:p>
        </p:txBody>
      </p:sp>
    </p:spTree>
    <p:extLst>
      <p:ext uri="{BB962C8B-B14F-4D97-AF65-F5344CB8AC3E}">
        <p14:creationId xmlns:p14="http://schemas.microsoft.com/office/powerpoint/2010/main" val="1796292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837AD-41BF-2596-F85F-CAD78B7A0408}"/>
            </a:ext>
          </a:extLst>
        </p:cNvPr>
        <p:cNvGrpSpPr/>
        <p:nvPr/>
      </p:nvGrpSpPr>
      <p:grpSpPr>
        <a:xfrm>
          <a:off x="0" y="0"/>
          <a:ext cx="0" cy="0"/>
          <a:chOff x="0" y="0"/>
          <a:chExt cx="0" cy="0"/>
        </a:xfrm>
      </p:grpSpPr>
      <p:pic>
        <p:nvPicPr>
          <p:cNvPr id="13" name="Obraz 12">
            <a:extLst>
              <a:ext uri="{FF2B5EF4-FFF2-40B4-BE49-F238E27FC236}">
                <a16:creationId xmlns:a16="http://schemas.microsoft.com/office/drawing/2014/main" id="{ED968EFF-F4C5-797D-8104-762889961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9573" y="264309"/>
            <a:ext cx="2286000" cy="1085850"/>
          </a:xfrm>
          <a:prstGeom prst="rect">
            <a:avLst/>
          </a:prstGeom>
        </p:spPr>
      </p:pic>
      <p:sp>
        <p:nvSpPr>
          <p:cNvPr id="4" name="Symbol zastępczy numeru slajdu 3">
            <a:extLst>
              <a:ext uri="{FF2B5EF4-FFF2-40B4-BE49-F238E27FC236}">
                <a16:creationId xmlns:a16="http://schemas.microsoft.com/office/drawing/2014/main" id="{E616C33E-5020-3044-F2D2-E12185164F2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0183B-A19B-450E-9615-6C83693937D9}" type="slidenum">
              <a:rPr kumimoji="0" lang="pl-PL" sz="907" b="0" i="0" u="none" strike="noStrike" kern="1200" cap="none" spc="0" normalizeH="0" baseline="0" noProof="0" smtClean="0">
                <a:ln>
                  <a:noFill/>
                </a:ln>
                <a:solidFill>
                  <a:srgbClr val="002073"/>
                </a:solidFill>
                <a:effectLst/>
                <a:uLnTx/>
                <a:uFillTx/>
                <a:latin typeface="Open Sans" pitchFamily="2" charset="0"/>
                <a:ea typeface="Open Sans" pitchFamily="2" charset="0"/>
                <a:cs typeface="Open San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l-PL" sz="907" b="0" i="0" u="none" strike="noStrike" kern="1200" cap="none" spc="0" normalizeH="0" baseline="0" noProof="0">
              <a:ln>
                <a:noFill/>
              </a:ln>
              <a:solidFill>
                <a:srgbClr val="002073"/>
              </a:solidFill>
              <a:effectLst/>
              <a:uLnTx/>
              <a:uFillTx/>
              <a:latin typeface="Open Sans" pitchFamily="2" charset="0"/>
              <a:ea typeface="Open Sans" pitchFamily="2" charset="0"/>
              <a:cs typeface="Open Sans" pitchFamily="2" charset="0"/>
            </a:endParaRPr>
          </a:p>
        </p:txBody>
      </p:sp>
      <p:sp>
        <p:nvSpPr>
          <p:cNvPr id="8" name="Tytuł 1">
            <a:extLst>
              <a:ext uri="{FF2B5EF4-FFF2-40B4-BE49-F238E27FC236}">
                <a16:creationId xmlns:a16="http://schemas.microsoft.com/office/drawing/2014/main" id="{A89C2094-F084-4EA9-8CD2-ABBF1B5F56D2}"/>
              </a:ext>
            </a:extLst>
          </p:cNvPr>
          <p:cNvSpPr txBox="1">
            <a:spLocks/>
          </p:cNvSpPr>
          <p:nvPr/>
        </p:nvSpPr>
        <p:spPr>
          <a:xfrm>
            <a:off x="835520" y="163293"/>
            <a:ext cx="4799060" cy="392532"/>
          </a:xfrm>
          <a:prstGeom prst="rect">
            <a:avLst/>
          </a:prstGeom>
        </p:spPr>
        <p:txBody>
          <a:bodyPr vert="horz" lIns="0" tIns="0" rIns="0" bIns="0" rtlCol="0" anchor="t" anchorCtr="0">
            <a:no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marL="0" marR="0" lvl="0" indent="0" algn="ctr" defTabSz="914382" rtl="0" eaLnBrk="1" fontAlgn="auto" latinLnBrk="0" hangingPunct="1">
              <a:lnSpc>
                <a:spcPts val="3265"/>
              </a:lnSpc>
              <a:spcBef>
                <a:spcPct val="0"/>
              </a:spcBef>
              <a:spcAft>
                <a:spcPts val="0"/>
              </a:spcAft>
              <a:buClrTx/>
              <a:buSzTx/>
              <a:buFontTx/>
              <a:buNone/>
              <a:tabLst/>
              <a:defRPr/>
            </a:pPr>
            <a:br>
              <a:rPr kumimoji="0" lang="pl-PL" sz="2000" b="1" i="0" u="none" strike="noStrike" kern="1200" cap="none" spc="0" normalizeH="0" baseline="0" noProof="0" dirty="0">
                <a:ln>
                  <a:noFill/>
                </a:ln>
                <a:solidFill>
                  <a:srgbClr val="002073"/>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pl-PL" sz="2000" b="1" i="0" u="none" strike="noStrike" kern="1200" cap="none" spc="0" normalizeH="0" baseline="0" noProof="0" dirty="0">
              <a:ln>
                <a:noFill/>
              </a:ln>
              <a:solidFill>
                <a:srgbClr val="002073"/>
              </a:solidFill>
              <a:effectLst/>
              <a:uLnTx/>
              <a:uFillTx/>
              <a:latin typeface="Open Sans" pitchFamily="2" charset="0"/>
              <a:ea typeface="Open Sans" pitchFamily="2" charset="0"/>
              <a:cs typeface="Open Sans" pitchFamily="2" charset="0"/>
            </a:endParaRPr>
          </a:p>
        </p:txBody>
      </p:sp>
      <p:sp>
        <p:nvSpPr>
          <p:cNvPr id="5" name="Tytuł 1">
            <a:extLst>
              <a:ext uri="{FF2B5EF4-FFF2-40B4-BE49-F238E27FC236}">
                <a16:creationId xmlns:a16="http://schemas.microsoft.com/office/drawing/2014/main" id="{27A32EA1-FB24-E60B-8910-8E0DB212179C}"/>
              </a:ext>
            </a:extLst>
          </p:cNvPr>
          <p:cNvSpPr txBox="1">
            <a:spLocks/>
          </p:cNvSpPr>
          <p:nvPr/>
        </p:nvSpPr>
        <p:spPr>
          <a:xfrm>
            <a:off x="1169636" y="163293"/>
            <a:ext cx="9852728" cy="1234067"/>
          </a:xfrm>
          <a:prstGeom prst="rect">
            <a:avLst/>
          </a:prstGeom>
        </p:spPr>
        <p:txBody>
          <a:bodyPr vert="horz" lIns="0" tIns="0" rIns="0" bIns="0" rtlCol="0" anchor="t" anchorCtr="0">
            <a:norm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lvl="0" algn="ctr">
              <a:defRPr/>
            </a:pPr>
            <a:r>
              <a:rPr lang="pl-PL" sz="26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Pożyczka rozwojowa</a:t>
            </a:r>
          </a:p>
          <a:p>
            <a:pPr lvl="0" algn="ctr">
              <a:defRPr/>
            </a:pPr>
            <a:r>
              <a:rPr lang="pl-PL" sz="2000"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Gdzie złożyć wniosek?</a:t>
            </a:r>
          </a:p>
          <a:p>
            <a:pPr marL="0" marR="0" lvl="0" indent="0" algn="ctr" defTabSz="914382" rtl="0" eaLnBrk="1" fontAlgn="auto" latinLnBrk="0" hangingPunct="1">
              <a:lnSpc>
                <a:spcPts val="3265"/>
              </a:lnSpc>
              <a:spcBef>
                <a:spcPct val="0"/>
              </a:spcBef>
              <a:spcAft>
                <a:spcPts val="0"/>
              </a:spcAft>
              <a:buClrTx/>
              <a:buSzTx/>
              <a:buFontTx/>
              <a:buNone/>
              <a:tabLst/>
              <a:defRPr/>
            </a:pPr>
            <a:endParaRPr kumimoji="0" lang="pl-PL" sz="2600" b="1" i="0" u="none" strike="noStrike" kern="1200" cap="none" spc="0" normalizeH="0" baseline="0" noProof="0" dirty="0">
              <a:ln>
                <a:noFill/>
              </a:ln>
              <a:solidFill>
                <a:schemeClr val="tx1"/>
              </a:solidFill>
              <a:effectLst/>
              <a:uLnTx/>
              <a:uFillTx/>
              <a:latin typeface="Open Sans" pitchFamily="2" charset="0"/>
              <a:ea typeface="Open Sans" pitchFamily="2" charset="0"/>
              <a:cs typeface="Open Sans" pitchFamily="2" charset="0"/>
            </a:endParaRPr>
          </a:p>
        </p:txBody>
      </p:sp>
      <p:graphicFrame>
        <p:nvGraphicFramePr>
          <p:cNvPr id="11" name="Tabela 10">
            <a:extLst>
              <a:ext uri="{FF2B5EF4-FFF2-40B4-BE49-F238E27FC236}">
                <a16:creationId xmlns:a16="http://schemas.microsoft.com/office/drawing/2014/main" id="{7C865E1E-77BA-179D-D5A7-29175C1207A8}"/>
              </a:ext>
            </a:extLst>
          </p:cNvPr>
          <p:cNvGraphicFramePr>
            <a:graphicFrameLocks noGrp="1"/>
          </p:cNvGraphicFramePr>
          <p:nvPr>
            <p:extLst>
              <p:ext uri="{D42A27DB-BD31-4B8C-83A1-F6EECF244321}">
                <p14:modId xmlns:p14="http://schemas.microsoft.com/office/powerpoint/2010/main" val="1120069036"/>
              </p:ext>
            </p:extLst>
          </p:nvPr>
        </p:nvGraphicFramePr>
        <p:xfrm>
          <a:off x="0" y="1077686"/>
          <a:ext cx="12192001" cy="6138651"/>
        </p:xfrm>
        <a:graphic>
          <a:graphicData uri="http://schemas.openxmlformats.org/drawingml/2006/table">
            <a:tbl>
              <a:tblPr/>
              <a:tblGrid>
                <a:gridCol w="6029978">
                  <a:extLst>
                    <a:ext uri="{9D8B030D-6E8A-4147-A177-3AD203B41FA5}">
                      <a16:colId xmlns:a16="http://schemas.microsoft.com/office/drawing/2014/main" val="4006037624"/>
                    </a:ext>
                  </a:extLst>
                </a:gridCol>
                <a:gridCol w="6162023">
                  <a:extLst>
                    <a:ext uri="{9D8B030D-6E8A-4147-A177-3AD203B41FA5}">
                      <a16:colId xmlns:a16="http://schemas.microsoft.com/office/drawing/2014/main" val="2561613982"/>
                    </a:ext>
                  </a:extLst>
                </a:gridCol>
              </a:tblGrid>
              <a:tr h="6138651">
                <a:tc>
                  <a:txBody>
                    <a:bodyPr/>
                    <a:lstStyle/>
                    <a:p>
                      <a:pPr fontAlgn="t">
                        <a:lnSpc>
                          <a:spcPct val="114000"/>
                        </a:lnSpc>
                        <a:buNone/>
                      </a:pPr>
                      <a:endParaRPr lang="pl-PL" sz="1600"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4" tooltip="Odnośnik otwiera się w nowej karcie"/>
                      </a:endParaRPr>
                    </a:p>
                    <a:p>
                      <a:pPr fontAlgn="t">
                        <a:lnSpc>
                          <a:spcPct val="114000"/>
                        </a:lnSpc>
                        <a:buNone/>
                      </a:pPr>
                      <a:r>
                        <a:rPr lang="pl-PL" sz="16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4" tooltip="Odnośnik otwiera się w nowej karcie"/>
                        </a:rPr>
                        <a:t>Wrocławska Agencja Rozwoju Regionalnego S.A.</a:t>
                      </a:r>
                      <a:r>
                        <a:rPr lang="pl-PL" sz="16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rPr>
                        <a:t> </a:t>
                      </a:r>
                      <a:r>
                        <a:rPr lang="pl-PL" sz="1600" b="1" dirty="0">
                          <a:effectLst/>
                          <a:latin typeface="Open Sans" panose="020B0606030504020204" pitchFamily="34" charset="0"/>
                          <a:ea typeface="Open Sans" panose="020B0606030504020204" pitchFamily="34" charset="0"/>
                          <a:cs typeface="Open Sans" panose="020B0606030504020204" pitchFamily="34" charset="0"/>
                        </a:rPr>
                        <a:t>- Lider</a:t>
                      </a:r>
                      <a:br>
                        <a:rPr lang="pl-PL" sz="1600" b="1" dirty="0">
                          <a:effectLst/>
                          <a:latin typeface="Open Sans" panose="020B0606030504020204" pitchFamily="34" charset="0"/>
                          <a:ea typeface="Open Sans" panose="020B0606030504020204" pitchFamily="34" charset="0"/>
                          <a:cs typeface="Open Sans" panose="020B0606030504020204" pitchFamily="34" charset="0"/>
                        </a:rPr>
                      </a:br>
                      <a:r>
                        <a:rPr lang="pl-PL" sz="1600" b="1" dirty="0">
                          <a:effectLst/>
                          <a:latin typeface="Open Sans" panose="020B0606030504020204" pitchFamily="34" charset="0"/>
                          <a:ea typeface="Open Sans" panose="020B0606030504020204" pitchFamily="34" charset="0"/>
                          <a:cs typeface="Open Sans" panose="020B0606030504020204" pitchFamily="34" charset="0"/>
                        </a:rPr>
                        <a:t>ul. Karmelkowa 29</a:t>
                      </a:r>
                      <a:br>
                        <a:rPr lang="pl-PL" sz="1600" b="1" dirty="0">
                          <a:effectLst/>
                          <a:latin typeface="Open Sans" panose="020B0606030504020204" pitchFamily="34" charset="0"/>
                          <a:ea typeface="Open Sans" panose="020B0606030504020204" pitchFamily="34" charset="0"/>
                          <a:cs typeface="Open Sans" panose="020B0606030504020204" pitchFamily="34" charset="0"/>
                        </a:rPr>
                      </a:br>
                      <a:r>
                        <a:rPr lang="pl-PL" sz="1600" b="1" dirty="0">
                          <a:effectLst/>
                          <a:latin typeface="Open Sans" panose="020B0606030504020204" pitchFamily="34" charset="0"/>
                          <a:ea typeface="Open Sans" panose="020B0606030504020204" pitchFamily="34" charset="0"/>
                          <a:cs typeface="Open Sans" panose="020B0606030504020204" pitchFamily="34" charset="0"/>
                        </a:rPr>
                        <a:t>52-437 Wrocław</a:t>
                      </a:r>
                      <a:br>
                        <a:rPr lang="pl-PL" sz="1600" b="1" dirty="0">
                          <a:effectLst/>
                          <a:latin typeface="Open Sans" panose="020B0606030504020204" pitchFamily="34" charset="0"/>
                          <a:ea typeface="Open Sans" panose="020B0606030504020204" pitchFamily="34" charset="0"/>
                          <a:cs typeface="Open Sans" panose="020B0606030504020204" pitchFamily="34" charset="0"/>
                        </a:rPr>
                      </a:br>
                      <a:r>
                        <a:rPr lang="pl-PL" sz="1600" b="1" dirty="0">
                          <a:effectLst/>
                          <a:latin typeface="Open Sans" panose="020B0606030504020204" pitchFamily="34" charset="0"/>
                          <a:ea typeface="Open Sans" panose="020B0606030504020204" pitchFamily="34" charset="0"/>
                          <a:cs typeface="Open Sans" panose="020B0606030504020204" pitchFamily="34" charset="0"/>
                        </a:rPr>
                        <a:t>Tel.: </a:t>
                      </a:r>
                      <a:r>
                        <a:rPr lang="pl-PL" sz="16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5"/>
                        </a:rPr>
                        <a:t>887 350 160</a:t>
                      </a:r>
                      <a:br>
                        <a:rPr lang="pl-PL" sz="1600" b="1" dirty="0">
                          <a:effectLst/>
                          <a:latin typeface="Open Sans" panose="020B0606030504020204" pitchFamily="34" charset="0"/>
                          <a:ea typeface="Open Sans" panose="020B0606030504020204" pitchFamily="34" charset="0"/>
                          <a:cs typeface="Open Sans" panose="020B0606030504020204" pitchFamily="34" charset="0"/>
                        </a:rPr>
                      </a:br>
                      <a:r>
                        <a:rPr lang="pl-PL" sz="16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6"/>
                        </a:rPr>
                        <a:t>pozyczki@warr.pl</a:t>
                      </a:r>
                      <a:r>
                        <a:rPr lang="pl-PL" sz="1600" b="1" dirty="0">
                          <a:effectLst/>
                          <a:latin typeface="Open Sans" panose="020B0606030504020204" pitchFamily="34" charset="0"/>
                          <a:ea typeface="Open Sans" panose="020B0606030504020204" pitchFamily="34" charset="0"/>
                          <a:cs typeface="Open Sans" panose="020B0606030504020204" pitchFamily="34" charset="0"/>
                        </a:rPr>
                        <a:t>,</a:t>
                      </a:r>
                      <a:br>
                        <a:rPr lang="pl-PL" sz="1600" b="1" dirty="0">
                          <a:effectLst/>
                          <a:latin typeface="Open Sans" panose="020B0606030504020204" pitchFamily="34" charset="0"/>
                          <a:ea typeface="Open Sans" panose="020B0606030504020204" pitchFamily="34" charset="0"/>
                          <a:cs typeface="Open Sans" panose="020B0606030504020204" pitchFamily="34" charset="0"/>
                        </a:rPr>
                      </a:br>
                      <a:r>
                        <a:rPr lang="pl-PL" sz="1600" b="1" dirty="0">
                          <a:effectLst/>
                          <a:latin typeface="Open Sans" panose="020B0606030504020204" pitchFamily="34" charset="0"/>
                          <a:ea typeface="Open Sans" panose="020B0606030504020204" pitchFamily="34" charset="0"/>
                          <a:cs typeface="Open Sans" panose="020B0606030504020204" pitchFamily="34" charset="0"/>
                        </a:rPr>
                        <a:t>Agnieszka Jaworska</a:t>
                      </a:r>
                      <a:br>
                        <a:rPr lang="pl-PL" sz="1600" b="1" dirty="0">
                          <a:effectLst/>
                          <a:latin typeface="Open Sans" panose="020B0606030504020204" pitchFamily="34" charset="0"/>
                          <a:ea typeface="Open Sans" panose="020B0606030504020204" pitchFamily="34" charset="0"/>
                          <a:cs typeface="Open Sans" panose="020B0606030504020204" pitchFamily="34" charset="0"/>
                        </a:rPr>
                      </a:br>
                      <a:r>
                        <a:rPr lang="pl-PL" sz="1600" b="1" dirty="0">
                          <a:effectLst/>
                          <a:latin typeface="Open Sans" panose="020B0606030504020204" pitchFamily="34" charset="0"/>
                          <a:ea typeface="Open Sans" panose="020B0606030504020204" pitchFamily="34" charset="0"/>
                          <a:cs typeface="Open Sans" panose="020B0606030504020204" pitchFamily="34" charset="0"/>
                        </a:rPr>
                        <a:t>Tel.: </a:t>
                      </a:r>
                      <a:r>
                        <a:rPr lang="pl-PL" sz="16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7"/>
                        </a:rPr>
                        <a:t>887 350 170</a:t>
                      </a:r>
                      <a:br>
                        <a:rPr lang="pl-PL" sz="1600" b="1" dirty="0">
                          <a:effectLst/>
                          <a:latin typeface="Open Sans" panose="020B0606030504020204" pitchFamily="34" charset="0"/>
                          <a:ea typeface="Open Sans" panose="020B0606030504020204" pitchFamily="34" charset="0"/>
                          <a:cs typeface="Open Sans" panose="020B0606030504020204" pitchFamily="34" charset="0"/>
                        </a:rPr>
                      </a:br>
                      <a:r>
                        <a:rPr lang="pl-PL" sz="16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8"/>
                        </a:rPr>
                        <a:t>agnieszka.jaworska@warr.pl</a:t>
                      </a:r>
                      <a:br>
                        <a:rPr lang="pl-PL" sz="16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rPr>
                      </a:br>
                      <a:r>
                        <a:rPr lang="pl-PL" sz="1600" b="1" dirty="0">
                          <a:effectLst/>
                          <a:latin typeface="Open Sans" panose="020B0606030504020204" pitchFamily="34" charset="0"/>
                          <a:ea typeface="Open Sans" panose="020B0606030504020204" pitchFamily="34" charset="0"/>
                          <a:cs typeface="Open Sans" panose="020B0606030504020204" pitchFamily="34" charset="0"/>
                        </a:rPr>
                        <a:t>Sylwia Rudnik</a:t>
                      </a:r>
                      <a:br>
                        <a:rPr lang="pl-PL" sz="1600" b="1" dirty="0">
                          <a:effectLst/>
                          <a:latin typeface="Open Sans" panose="020B0606030504020204" pitchFamily="34" charset="0"/>
                          <a:ea typeface="Open Sans" panose="020B0606030504020204" pitchFamily="34" charset="0"/>
                          <a:cs typeface="Open Sans" panose="020B0606030504020204" pitchFamily="34" charset="0"/>
                        </a:rPr>
                      </a:br>
                      <a:r>
                        <a:rPr lang="pl-PL" sz="1600" b="1" dirty="0">
                          <a:effectLst/>
                          <a:latin typeface="Open Sans" panose="020B0606030504020204" pitchFamily="34" charset="0"/>
                          <a:ea typeface="Open Sans" panose="020B0606030504020204" pitchFamily="34" charset="0"/>
                          <a:cs typeface="Open Sans" panose="020B0606030504020204" pitchFamily="34" charset="0"/>
                        </a:rPr>
                        <a:t>Tel.: </a:t>
                      </a:r>
                      <a:r>
                        <a:rPr lang="pl-PL" sz="16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9"/>
                        </a:rPr>
                        <a:t>887 350 148</a:t>
                      </a:r>
                      <a:br>
                        <a:rPr lang="pl-PL" sz="1600" b="1" dirty="0">
                          <a:effectLst/>
                          <a:latin typeface="Open Sans" panose="020B0606030504020204" pitchFamily="34" charset="0"/>
                          <a:ea typeface="Open Sans" panose="020B0606030504020204" pitchFamily="34" charset="0"/>
                          <a:cs typeface="Open Sans" panose="020B0606030504020204" pitchFamily="34" charset="0"/>
                        </a:rPr>
                      </a:br>
                      <a:r>
                        <a:rPr lang="pl-PL" sz="16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10"/>
                        </a:rPr>
                        <a:t>sylwia.rudnik@warr.pl</a:t>
                      </a:r>
                      <a:endParaRPr lang="pl-PL" sz="16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r>
                        <a:rPr lang="pl-PL" sz="16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Weronika Samojluk</a:t>
                      </a:r>
                    </a:p>
                    <a:p>
                      <a:pPr>
                        <a:lnSpc>
                          <a:spcPct val="114000"/>
                        </a:lnSpc>
                      </a:pPr>
                      <a:r>
                        <a:rPr lang="pl-PL" sz="16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Tel.: 887 350 162</a:t>
                      </a:r>
                    </a:p>
                    <a:p>
                      <a:pPr>
                        <a:lnSpc>
                          <a:spcPct val="114000"/>
                        </a:lnSpc>
                      </a:pPr>
                      <a:r>
                        <a:rPr lang="pl-PL" sz="1600" b="1" u="sng"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11"/>
                        </a:rPr>
                        <a:t>weronika.samojluk@warr.pl</a:t>
                      </a:r>
                      <a:endParaRPr lang="pl-PL" sz="16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r>
                        <a:rPr lang="pl-PL" sz="16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Patrycja Lewandowska</a:t>
                      </a:r>
                    </a:p>
                    <a:p>
                      <a:pPr>
                        <a:lnSpc>
                          <a:spcPct val="114000"/>
                        </a:lnSpc>
                      </a:pPr>
                      <a:r>
                        <a:rPr lang="nl-NL" sz="16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Tel.: 887 350 168</a:t>
                      </a:r>
                      <a:endParaRPr lang="pl-PL" sz="16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r>
                        <a:rPr lang="nl-NL" sz="1600" b="1" u="sng"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12"/>
                        </a:rPr>
                        <a:t>patrycja.lewandowska@warr.pl</a:t>
                      </a:r>
                      <a:endParaRPr lang="pl-PL" sz="16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pl-PL" sz="16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Jarosław Nowacki</a:t>
                      </a:r>
                    </a:p>
                    <a:p>
                      <a:r>
                        <a:rPr lang="pl-PL" sz="16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Tel.: 609 201 208</a:t>
                      </a:r>
                    </a:p>
                    <a:p>
                      <a:r>
                        <a:rPr lang="pl-PL" sz="1600" b="1" u="sng"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13"/>
                        </a:rPr>
                        <a:t>jaroslaw.nowacki@warr.pl</a:t>
                      </a:r>
                      <a:endParaRPr lang="pl-PL" sz="16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fontAlgn="t">
                        <a:lnSpc>
                          <a:spcPct val="114000"/>
                        </a:lnSpc>
                        <a:buNone/>
                      </a:pPr>
                      <a:endParaRPr lang="pl-PL" sz="1200" dirty="0">
                        <a:effectLst/>
                        <a:latin typeface="Open Sans" panose="020B0606030504020204" pitchFamily="34" charset="0"/>
                        <a:ea typeface="Open Sans" panose="020B0606030504020204" pitchFamily="34" charset="0"/>
                        <a:cs typeface="Open Sans" panose="020B0606030504020204" pitchFamily="34" charset="0"/>
                      </a:endParaRPr>
                    </a:p>
                  </a:txBody>
                  <a:tcPr marL="38315" marR="38315" marT="19157" marB="1915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fontAlgn="t">
                        <a:lnSpc>
                          <a:spcPct val="114000"/>
                        </a:lnSpc>
                        <a:buNone/>
                      </a:pPr>
                      <a:endParaRPr lang="pl-PL" sz="1800"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14" tooltip="Odnośnik otwiera się w nowej karcie"/>
                      </a:endParaRPr>
                    </a:p>
                    <a:p>
                      <a:pPr fontAlgn="t">
                        <a:lnSpc>
                          <a:spcPct val="114000"/>
                        </a:lnSpc>
                        <a:buNone/>
                      </a:pPr>
                      <a:r>
                        <a:rPr lang="pl-PL" sz="18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14" tooltip="Odnośnik otwiera się w nowej karcie"/>
                        </a:rPr>
                        <a:t>Fundusz Regionu Wałbrzyskiego</a:t>
                      </a:r>
                      <a:r>
                        <a:rPr lang="pl-PL" sz="1800" b="1" dirty="0">
                          <a:effectLst/>
                          <a:latin typeface="Open Sans" panose="020B0606030504020204" pitchFamily="34" charset="0"/>
                          <a:ea typeface="Open Sans" panose="020B0606030504020204" pitchFamily="34" charset="0"/>
                          <a:cs typeface="Open Sans" panose="020B0606030504020204" pitchFamily="34" charset="0"/>
                        </a:rPr>
                        <a:t> </a:t>
                      </a:r>
                      <a:br>
                        <a:rPr lang="pl-PL" sz="1800" b="1" dirty="0">
                          <a:effectLst/>
                          <a:latin typeface="Open Sans" panose="020B0606030504020204" pitchFamily="34" charset="0"/>
                          <a:ea typeface="Open Sans" panose="020B0606030504020204" pitchFamily="34" charset="0"/>
                          <a:cs typeface="Open Sans" panose="020B0606030504020204" pitchFamily="34" charset="0"/>
                        </a:rPr>
                      </a:br>
                      <a:r>
                        <a:rPr lang="pl-PL" sz="1800" b="1" dirty="0">
                          <a:effectLst/>
                          <a:latin typeface="Open Sans" panose="020B0606030504020204" pitchFamily="34" charset="0"/>
                          <a:ea typeface="Open Sans" panose="020B0606030504020204" pitchFamily="34" charset="0"/>
                          <a:cs typeface="Open Sans" panose="020B0606030504020204" pitchFamily="34" charset="0"/>
                        </a:rPr>
                        <a:t>ul. Bolesława Limanowskiego 15</a:t>
                      </a:r>
                      <a:br>
                        <a:rPr lang="pl-PL" sz="1800" b="1" dirty="0">
                          <a:effectLst/>
                          <a:latin typeface="Open Sans" panose="020B0606030504020204" pitchFamily="34" charset="0"/>
                          <a:ea typeface="Open Sans" panose="020B0606030504020204" pitchFamily="34" charset="0"/>
                          <a:cs typeface="Open Sans" panose="020B0606030504020204" pitchFamily="34" charset="0"/>
                        </a:rPr>
                      </a:br>
                      <a:r>
                        <a:rPr lang="pl-PL" sz="1800" b="1" dirty="0">
                          <a:effectLst/>
                          <a:latin typeface="Open Sans" panose="020B0606030504020204" pitchFamily="34" charset="0"/>
                          <a:ea typeface="Open Sans" panose="020B0606030504020204" pitchFamily="34" charset="0"/>
                          <a:cs typeface="Open Sans" panose="020B0606030504020204" pitchFamily="34" charset="0"/>
                        </a:rPr>
                        <a:t>58-300 Wałbrzych</a:t>
                      </a:r>
                    </a:p>
                    <a:p>
                      <a:pPr fontAlgn="t">
                        <a:lnSpc>
                          <a:spcPct val="114000"/>
                        </a:lnSpc>
                        <a:buNone/>
                      </a:pPr>
                      <a:endParaRPr lang="pl-PL" sz="1800" b="1" dirty="0">
                        <a:effectLst/>
                        <a:latin typeface="Open Sans" panose="020B0606030504020204" pitchFamily="34" charset="0"/>
                        <a:ea typeface="Open Sans" panose="020B0606030504020204" pitchFamily="34" charset="0"/>
                        <a:cs typeface="Open Sans" panose="020B0606030504020204" pitchFamily="34" charset="0"/>
                      </a:endParaRPr>
                    </a:p>
                    <a:p>
                      <a:pPr fontAlgn="t">
                        <a:lnSpc>
                          <a:spcPct val="114000"/>
                        </a:lnSpc>
                        <a:buNone/>
                      </a:pPr>
                      <a:r>
                        <a:rPr lang="pl-PL" sz="1800" b="1" dirty="0">
                          <a:effectLst/>
                          <a:latin typeface="Open Sans" panose="020B0606030504020204" pitchFamily="34" charset="0"/>
                          <a:ea typeface="Open Sans" panose="020B0606030504020204" pitchFamily="34" charset="0"/>
                          <a:cs typeface="Open Sans" panose="020B0606030504020204" pitchFamily="34" charset="0"/>
                        </a:rPr>
                        <a:t>Justyna Grobel</a:t>
                      </a:r>
                      <a:br>
                        <a:rPr lang="pl-PL" sz="1800" b="1" dirty="0">
                          <a:effectLst/>
                          <a:latin typeface="Open Sans" panose="020B0606030504020204" pitchFamily="34" charset="0"/>
                          <a:ea typeface="Open Sans" panose="020B0606030504020204" pitchFamily="34" charset="0"/>
                          <a:cs typeface="Open Sans" panose="020B0606030504020204" pitchFamily="34" charset="0"/>
                        </a:rPr>
                      </a:br>
                      <a:r>
                        <a:rPr lang="pl-PL" sz="1800" b="1" dirty="0">
                          <a:effectLst/>
                          <a:latin typeface="Open Sans" panose="020B0606030504020204" pitchFamily="34" charset="0"/>
                          <a:ea typeface="Open Sans" panose="020B0606030504020204" pitchFamily="34" charset="0"/>
                          <a:cs typeface="Open Sans" panose="020B0606030504020204" pitchFamily="34" charset="0"/>
                        </a:rPr>
                        <a:t>Tel.: </a:t>
                      </a:r>
                      <a:r>
                        <a:rPr lang="pl-PL" sz="18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15"/>
                        </a:rPr>
                        <a:t>74 66 44 828</a:t>
                      </a:r>
                      <a:endParaRPr lang="pl-PL" sz="18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endParaRPr>
                    </a:p>
                    <a:p>
                      <a:pPr fontAlgn="t">
                        <a:lnSpc>
                          <a:spcPct val="114000"/>
                        </a:lnSpc>
                        <a:buNone/>
                      </a:pPr>
                      <a:endParaRPr lang="pl-PL" sz="1800" b="1" dirty="0">
                        <a:effectLst/>
                        <a:latin typeface="Open Sans" panose="020B0606030504020204" pitchFamily="34" charset="0"/>
                        <a:ea typeface="Open Sans" panose="020B0606030504020204" pitchFamily="34" charset="0"/>
                        <a:cs typeface="Open Sans" panose="020B0606030504020204" pitchFamily="34" charset="0"/>
                      </a:endParaRPr>
                    </a:p>
                    <a:p>
                      <a:pPr fontAlgn="t">
                        <a:lnSpc>
                          <a:spcPct val="114000"/>
                        </a:lnSpc>
                        <a:buNone/>
                      </a:pPr>
                      <a:r>
                        <a:rPr lang="pl-PL" sz="1800" b="1" dirty="0">
                          <a:effectLst/>
                          <a:latin typeface="Open Sans" panose="020B0606030504020204" pitchFamily="34" charset="0"/>
                          <a:ea typeface="Open Sans" panose="020B0606030504020204" pitchFamily="34" charset="0"/>
                          <a:cs typeface="Open Sans" panose="020B0606030504020204" pitchFamily="34" charset="0"/>
                        </a:rPr>
                        <a:t>Mariola Szeliga</a:t>
                      </a:r>
                    </a:p>
                    <a:p>
                      <a:pPr fontAlgn="t">
                        <a:lnSpc>
                          <a:spcPct val="114000"/>
                        </a:lnSpc>
                        <a:buNone/>
                      </a:pPr>
                      <a:r>
                        <a:rPr lang="pl-PL" sz="1800" b="1" dirty="0">
                          <a:effectLst/>
                          <a:latin typeface="Open Sans" panose="020B0606030504020204" pitchFamily="34" charset="0"/>
                          <a:ea typeface="Open Sans" panose="020B0606030504020204" pitchFamily="34" charset="0"/>
                          <a:cs typeface="Open Sans" panose="020B0606030504020204" pitchFamily="34" charset="0"/>
                        </a:rPr>
                        <a:t>Tel.: </a:t>
                      </a:r>
                      <a:r>
                        <a:rPr lang="pl-PL" sz="18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15"/>
                        </a:rPr>
                        <a:t>74 66 44 828</a:t>
                      </a:r>
                      <a:endParaRPr lang="pl-PL" sz="18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endParaRPr>
                    </a:p>
                    <a:p>
                      <a:pPr fontAlgn="t">
                        <a:lnSpc>
                          <a:spcPct val="114000"/>
                        </a:lnSpc>
                        <a:buNone/>
                      </a:pPr>
                      <a:endParaRPr lang="pl-PL" sz="1800" b="1" dirty="0">
                        <a:effectLst/>
                        <a:latin typeface="Open Sans" panose="020B0606030504020204" pitchFamily="34" charset="0"/>
                        <a:ea typeface="Open Sans" panose="020B0606030504020204" pitchFamily="34" charset="0"/>
                        <a:cs typeface="Open Sans" panose="020B0606030504020204" pitchFamily="34" charset="0"/>
                      </a:endParaRPr>
                    </a:p>
                    <a:p>
                      <a:pPr fontAlgn="t">
                        <a:lnSpc>
                          <a:spcPct val="114000"/>
                        </a:lnSpc>
                        <a:buNone/>
                      </a:pPr>
                      <a:r>
                        <a:rPr lang="pl-PL" sz="1800" b="1" dirty="0">
                          <a:effectLst/>
                          <a:latin typeface="Open Sans" panose="020B0606030504020204" pitchFamily="34" charset="0"/>
                          <a:ea typeface="Open Sans" panose="020B0606030504020204" pitchFamily="34" charset="0"/>
                          <a:cs typeface="Open Sans" panose="020B0606030504020204" pitchFamily="34" charset="0"/>
                        </a:rPr>
                        <a:t>Monika Prokopowicz</a:t>
                      </a:r>
                      <a:br>
                        <a:rPr lang="pl-PL" sz="1800" b="1" dirty="0">
                          <a:effectLst/>
                          <a:latin typeface="Open Sans" panose="020B0606030504020204" pitchFamily="34" charset="0"/>
                          <a:ea typeface="Open Sans" panose="020B0606030504020204" pitchFamily="34" charset="0"/>
                          <a:cs typeface="Open Sans" panose="020B0606030504020204" pitchFamily="34" charset="0"/>
                        </a:rPr>
                      </a:br>
                      <a:r>
                        <a:rPr lang="pl-PL" sz="1800" b="1" dirty="0">
                          <a:effectLst/>
                          <a:latin typeface="Open Sans" panose="020B0606030504020204" pitchFamily="34" charset="0"/>
                          <a:ea typeface="Open Sans" panose="020B0606030504020204" pitchFamily="34" charset="0"/>
                          <a:cs typeface="Open Sans" panose="020B0606030504020204" pitchFamily="34" charset="0"/>
                        </a:rPr>
                        <a:t>Tel.: </a:t>
                      </a:r>
                      <a:r>
                        <a:rPr lang="pl-PL" sz="18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15"/>
                        </a:rPr>
                        <a:t>74 66 44 828</a:t>
                      </a:r>
                      <a:endParaRPr lang="pl-PL" sz="18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endParaRPr>
                    </a:p>
                    <a:p>
                      <a:pPr fontAlgn="t">
                        <a:lnSpc>
                          <a:spcPct val="114000"/>
                        </a:lnSpc>
                        <a:buNone/>
                      </a:pPr>
                      <a:br>
                        <a:rPr lang="pl-PL" sz="1800" b="1" dirty="0">
                          <a:effectLst/>
                          <a:latin typeface="Open Sans" panose="020B0606030504020204" pitchFamily="34" charset="0"/>
                          <a:ea typeface="Open Sans" panose="020B0606030504020204" pitchFamily="34" charset="0"/>
                          <a:cs typeface="Open Sans" panose="020B0606030504020204" pitchFamily="34" charset="0"/>
                        </a:rPr>
                      </a:br>
                      <a:r>
                        <a:rPr lang="pl-PL" sz="1800" b="1" dirty="0">
                          <a:effectLst/>
                          <a:latin typeface="Open Sans" panose="020B0606030504020204" pitchFamily="34" charset="0"/>
                          <a:ea typeface="Open Sans" panose="020B0606030504020204" pitchFamily="34" charset="0"/>
                          <a:cs typeface="Open Sans" panose="020B0606030504020204" pitchFamily="34" charset="0"/>
                        </a:rPr>
                        <a:t>E-mail: </a:t>
                      </a:r>
                      <a:r>
                        <a:rPr lang="pl-PL" sz="18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16"/>
                        </a:rPr>
                        <a:t>biuro@frw.pl</a:t>
                      </a:r>
                    </a:p>
                    <a:p>
                      <a:pPr fontAlgn="t">
                        <a:lnSpc>
                          <a:spcPct val="114000"/>
                        </a:lnSpc>
                        <a:buNone/>
                      </a:pPr>
                      <a:endParaRPr lang="pl-PL" sz="1200" dirty="0">
                        <a:effectLst/>
                        <a:latin typeface="Open Sans" panose="020B0606030504020204" pitchFamily="34" charset="0"/>
                        <a:ea typeface="Open Sans" panose="020B0606030504020204" pitchFamily="34" charset="0"/>
                        <a:cs typeface="Open Sans" panose="020B0606030504020204" pitchFamily="34" charset="0"/>
                      </a:endParaRPr>
                    </a:p>
                  </a:txBody>
                  <a:tcPr marL="38315" marR="38315" marT="19157" marB="1915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298649592"/>
                  </a:ext>
                </a:extLst>
              </a:tr>
            </a:tbl>
          </a:graphicData>
        </a:graphic>
      </p:graphicFrame>
      <p:pic>
        <p:nvPicPr>
          <p:cNvPr id="16" name="Obraz 15" descr="Obraz zawierający tekst, Czcionka, logo, Jaskrawoniebieski&#10;&#10;Zawartość wygenerowana przez AI może być niepoprawna.">
            <a:extLst>
              <a:ext uri="{FF2B5EF4-FFF2-40B4-BE49-F238E27FC236}">
                <a16:creationId xmlns:a16="http://schemas.microsoft.com/office/drawing/2014/main" id="{C37BE919-4328-969B-F3CF-A0F39E22DBA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69636" y="359559"/>
            <a:ext cx="1531620" cy="990600"/>
          </a:xfrm>
          <a:prstGeom prst="rect">
            <a:avLst/>
          </a:prstGeom>
        </p:spPr>
      </p:pic>
      <p:graphicFrame>
        <p:nvGraphicFramePr>
          <p:cNvPr id="17" name="Tabela 16">
            <a:extLst>
              <a:ext uri="{FF2B5EF4-FFF2-40B4-BE49-F238E27FC236}">
                <a16:creationId xmlns:a16="http://schemas.microsoft.com/office/drawing/2014/main" id="{5ABA13AD-11D3-B5F0-807C-6587B8B36CEA}"/>
              </a:ext>
            </a:extLst>
          </p:cNvPr>
          <p:cNvGraphicFramePr>
            <a:graphicFrameLocks noGrp="1"/>
          </p:cNvGraphicFramePr>
          <p:nvPr>
            <p:extLst>
              <p:ext uri="{D42A27DB-BD31-4B8C-83A1-F6EECF244321}">
                <p14:modId xmlns:p14="http://schemas.microsoft.com/office/powerpoint/2010/main" val="2340553547"/>
              </p:ext>
            </p:extLst>
          </p:nvPr>
        </p:nvGraphicFramePr>
        <p:xfrm>
          <a:off x="10692643" y="5953538"/>
          <a:ext cx="189692" cy="707558"/>
        </p:xfrm>
        <a:graphic>
          <a:graphicData uri="http://schemas.openxmlformats.org/drawingml/2006/table">
            <a:tbl>
              <a:tblPr/>
              <a:tblGrid>
                <a:gridCol w="189692">
                  <a:extLst>
                    <a:ext uri="{9D8B030D-6E8A-4147-A177-3AD203B41FA5}">
                      <a16:colId xmlns:a16="http://schemas.microsoft.com/office/drawing/2014/main" val="164696492"/>
                    </a:ext>
                  </a:extLst>
                </a:gridCol>
              </a:tblGrid>
              <a:tr h="0">
                <a:tc>
                  <a:txBody>
                    <a:bodyPr/>
                    <a:lstStyle/>
                    <a:p>
                      <a:pPr fontAlgn="t">
                        <a:lnSpc>
                          <a:spcPct val="114000"/>
                        </a:lnSpc>
                        <a:buNone/>
                      </a:pPr>
                      <a:endParaRPr lang="pl-PL" sz="1200"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18"/>
                      </a:endParaRPr>
                    </a:p>
                    <a:p>
                      <a:pPr marL="0" marR="0" lvl="0" indent="0" algn="l" defTabSz="914382" rtl="0" eaLnBrk="1" fontAlgn="t" latinLnBrk="0" hangingPunct="1">
                        <a:lnSpc>
                          <a:spcPct val="114000"/>
                        </a:lnSpc>
                        <a:spcBef>
                          <a:spcPts val="0"/>
                        </a:spcBef>
                        <a:spcAft>
                          <a:spcPts val="0"/>
                        </a:spcAft>
                        <a:buClrTx/>
                        <a:buSzTx/>
                        <a:buFontTx/>
                        <a:buNone/>
                        <a:tabLst/>
                        <a:defRPr/>
                      </a:pPr>
                      <a:endParaRPr lang="de-DE" sz="1200"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18"/>
                      </a:endParaRPr>
                    </a:p>
                    <a:p>
                      <a:pPr fontAlgn="t">
                        <a:lnSpc>
                          <a:spcPct val="114000"/>
                        </a:lnSpc>
                        <a:buNone/>
                      </a:pPr>
                      <a:endParaRPr lang="pl-PL" sz="1200" dirty="0">
                        <a:effectLst/>
                        <a:latin typeface="Open Sans" panose="020B0606030504020204" pitchFamily="34" charset="0"/>
                        <a:ea typeface="Open Sans" panose="020B0606030504020204" pitchFamily="34" charset="0"/>
                        <a:cs typeface="Open Sans" panose="020B0606030504020204" pitchFamily="34" charset="0"/>
                      </a:endParaRPr>
                    </a:p>
                  </a:txBody>
                  <a:tcPr marL="82146" marR="82146" marT="41073" marB="4107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25901871"/>
                  </a:ext>
                </a:extLst>
              </a:tr>
            </a:tbl>
          </a:graphicData>
        </a:graphic>
      </p:graphicFrame>
    </p:spTree>
    <p:extLst>
      <p:ext uri="{BB962C8B-B14F-4D97-AF65-F5344CB8AC3E}">
        <p14:creationId xmlns:p14="http://schemas.microsoft.com/office/powerpoint/2010/main" val="972206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AF029-4732-768E-290A-E99D13FB3309}"/>
            </a:ext>
          </a:extLst>
        </p:cNvPr>
        <p:cNvGrpSpPr/>
        <p:nvPr/>
      </p:nvGrpSpPr>
      <p:grpSpPr>
        <a:xfrm>
          <a:off x="0" y="0"/>
          <a:ext cx="0" cy="0"/>
          <a:chOff x="0" y="0"/>
          <a:chExt cx="0" cy="0"/>
        </a:xfrm>
      </p:grpSpPr>
      <p:graphicFrame>
        <p:nvGraphicFramePr>
          <p:cNvPr id="22" name="Tabela 21">
            <a:extLst>
              <a:ext uri="{FF2B5EF4-FFF2-40B4-BE49-F238E27FC236}">
                <a16:creationId xmlns:a16="http://schemas.microsoft.com/office/drawing/2014/main" id="{402673F0-5312-EB3F-A8B9-1A91ED942357}"/>
              </a:ext>
            </a:extLst>
          </p:cNvPr>
          <p:cNvGraphicFramePr>
            <a:graphicFrameLocks noGrp="1"/>
          </p:cNvGraphicFramePr>
          <p:nvPr>
            <p:extLst>
              <p:ext uri="{D42A27DB-BD31-4B8C-83A1-F6EECF244321}">
                <p14:modId xmlns:p14="http://schemas.microsoft.com/office/powerpoint/2010/main" val="1533837232"/>
              </p:ext>
            </p:extLst>
          </p:nvPr>
        </p:nvGraphicFramePr>
        <p:xfrm>
          <a:off x="7530859" y="2313223"/>
          <a:ext cx="4488421" cy="4438868"/>
        </p:xfrm>
        <a:graphic>
          <a:graphicData uri="http://schemas.openxmlformats.org/drawingml/2006/table">
            <a:tbl>
              <a:tblPr/>
              <a:tblGrid>
                <a:gridCol w="4488421">
                  <a:extLst>
                    <a:ext uri="{9D8B030D-6E8A-4147-A177-3AD203B41FA5}">
                      <a16:colId xmlns:a16="http://schemas.microsoft.com/office/drawing/2014/main" val="164696492"/>
                    </a:ext>
                  </a:extLst>
                </a:gridCol>
              </a:tblGrid>
              <a:tr h="4438868">
                <a:tc>
                  <a:txBody>
                    <a:bodyPr/>
                    <a:lstStyle/>
                    <a:p>
                      <a:pPr marL="0" marR="0" lvl="0" indent="0" algn="l" defTabSz="914382" rtl="0" eaLnBrk="1" fontAlgn="t" latinLnBrk="0" hangingPunct="1">
                        <a:lnSpc>
                          <a:spcPct val="114000"/>
                        </a:lnSpc>
                        <a:spcBef>
                          <a:spcPts val="0"/>
                        </a:spcBef>
                        <a:spcAft>
                          <a:spcPts val="0"/>
                        </a:spcAft>
                        <a:buClrTx/>
                        <a:buSzTx/>
                        <a:buFontTx/>
                        <a:buNone/>
                        <a:tabLst/>
                        <a:defRPr/>
                      </a:pPr>
                      <a:r>
                        <a:rPr lang="pl-PL" sz="16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2" tooltip="Odnośnik otwiera się w nowej karcie"/>
                        </a:rPr>
                        <a:t>Dolnośląska Agencja Współpracy Gospodarczej Sp. z o. o.</a:t>
                      </a:r>
                      <a:br>
                        <a:rPr lang="pl-PL" sz="1600" b="1" dirty="0">
                          <a:effectLst/>
                          <a:latin typeface="Open Sans" panose="020B0606030504020204" pitchFamily="34" charset="0"/>
                          <a:ea typeface="Open Sans" panose="020B0606030504020204" pitchFamily="34" charset="0"/>
                          <a:cs typeface="Open Sans" panose="020B0606030504020204" pitchFamily="34" charset="0"/>
                        </a:rPr>
                      </a:br>
                      <a:r>
                        <a:rPr lang="pl-PL" sz="1600" b="1" dirty="0">
                          <a:effectLst/>
                          <a:latin typeface="Open Sans" panose="020B0606030504020204" pitchFamily="34" charset="0"/>
                          <a:ea typeface="Open Sans" panose="020B0606030504020204" pitchFamily="34" charset="0"/>
                          <a:cs typeface="Open Sans" panose="020B0606030504020204" pitchFamily="34" charset="0"/>
                        </a:rPr>
                        <a:t>al. Kasztanowa 3A-5</a:t>
                      </a:r>
                      <a:br>
                        <a:rPr lang="pl-PL" sz="1600" b="1" dirty="0">
                          <a:effectLst/>
                          <a:latin typeface="Open Sans" panose="020B0606030504020204" pitchFamily="34" charset="0"/>
                          <a:ea typeface="Open Sans" panose="020B0606030504020204" pitchFamily="34" charset="0"/>
                          <a:cs typeface="Open Sans" panose="020B0606030504020204" pitchFamily="34" charset="0"/>
                        </a:rPr>
                      </a:br>
                      <a:r>
                        <a:rPr lang="pl-PL" sz="1600" b="1" dirty="0">
                          <a:effectLst/>
                          <a:latin typeface="Open Sans" panose="020B0606030504020204" pitchFamily="34" charset="0"/>
                          <a:ea typeface="Open Sans" panose="020B0606030504020204" pitchFamily="34" charset="0"/>
                          <a:cs typeface="Open Sans" panose="020B0606030504020204" pitchFamily="34" charset="0"/>
                        </a:rPr>
                        <a:t>53-125 Wrocław</a:t>
                      </a:r>
                    </a:p>
                    <a:p>
                      <a:pPr fontAlgn="t">
                        <a:lnSpc>
                          <a:spcPct val="114000"/>
                        </a:lnSpc>
                        <a:buNone/>
                      </a:pPr>
                      <a:r>
                        <a:rPr lang="pl-PL" sz="1600" b="1" dirty="0">
                          <a:effectLst/>
                          <a:latin typeface="Open Sans" panose="020B0606030504020204" pitchFamily="34" charset="0"/>
                          <a:ea typeface="Open Sans" panose="020B0606030504020204" pitchFamily="34" charset="0"/>
                          <a:cs typeface="Open Sans" panose="020B0606030504020204" pitchFamily="34" charset="0"/>
                        </a:rPr>
                        <a:t>Marta Czarnecka</a:t>
                      </a:r>
                      <a:br>
                        <a:rPr lang="pl-PL" sz="1600" b="1" dirty="0">
                          <a:effectLst/>
                          <a:latin typeface="Open Sans" panose="020B0606030504020204" pitchFamily="34" charset="0"/>
                          <a:ea typeface="Open Sans" panose="020B0606030504020204" pitchFamily="34" charset="0"/>
                          <a:cs typeface="Open Sans" panose="020B0606030504020204" pitchFamily="34" charset="0"/>
                        </a:rPr>
                      </a:br>
                      <a:r>
                        <a:rPr lang="pl-PL" sz="1600" b="1" dirty="0">
                          <a:effectLst/>
                          <a:latin typeface="Open Sans" panose="020B0606030504020204" pitchFamily="34" charset="0"/>
                          <a:ea typeface="Open Sans" panose="020B0606030504020204" pitchFamily="34" charset="0"/>
                          <a:cs typeface="Open Sans" panose="020B0606030504020204" pitchFamily="34" charset="0"/>
                        </a:rPr>
                        <a:t>Tel.: </a:t>
                      </a:r>
                      <a:r>
                        <a:rPr lang="pl-PL" sz="16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3"/>
                        </a:rPr>
                        <a:t>885 884 416</a:t>
                      </a:r>
                      <a:br>
                        <a:rPr lang="pl-PL" sz="1600" b="1" dirty="0">
                          <a:effectLst/>
                          <a:latin typeface="Open Sans" panose="020B0606030504020204" pitchFamily="34" charset="0"/>
                          <a:ea typeface="Open Sans" panose="020B0606030504020204" pitchFamily="34" charset="0"/>
                          <a:cs typeface="Open Sans" panose="020B0606030504020204" pitchFamily="34" charset="0"/>
                        </a:rPr>
                      </a:br>
                      <a:r>
                        <a:rPr lang="pl-PL" sz="1600" b="1" dirty="0">
                          <a:effectLst/>
                          <a:latin typeface="Open Sans" panose="020B0606030504020204" pitchFamily="34" charset="0"/>
                          <a:ea typeface="Open Sans" panose="020B0606030504020204" pitchFamily="34" charset="0"/>
                          <a:cs typeface="Open Sans" panose="020B0606030504020204" pitchFamily="34" charset="0"/>
                        </a:rPr>
                        <a:t>E-mail: </a:t>
                      </a:r>
                      <a:r>
                        <a:rPr lang="pl-PL" sz="16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4"/>
                        </a:rPr>
                        <a:t>marta.czarnecka@dawg.pl</a:t>
                      </a:r>
                      <a:endParaRPr lang="pl-PL" sz="1600" b="1" dirty="0">
                        <a:effectLst/>
                        <a:latin typeface="Open Sans" panose="020B0606030504020204" pitchFamily="34" charset="0"/>
                        <a:ea typeface="Open Sans" panose="020B0606030504020204" pitchFamily="34" charset="0"/>
                        <a:cs typeface="Open Sans" panose="020B0606030504020204" pitchFamily="34" charset="0"/>
                      </a:endParaRPr>
                    </a:p>
                    <a:p>
                      <a:pPr fontAlgn="t">
                        <a:lnSpc>
                          <a:spcPct val="114000"/>
                        </a:lnSpc>
                        <a:buNone/>
                      </a:pPr>
                      <a:r>
                        <a:rPr lang="pl-PL" sz="1600" b="1" dirty="0">
                          <a:effectLst/>
                          <a:latin typeface="Open Sans" panose="020B0606030504020204" pitchFamily="34" charset="0"/>
                          <a:ea typeface="Open Sans" panose="020B0606030504020204" pitchFamily="34" charset="0"/>
                          <a:cs typeface="Open Sans" panose="020B0606030504020204" pitchFamily="34" charset="0"/>
                        </a:rPr>
                        <a:t>Weronika Rępalska</a:t>
                      </a:r>
                      <a:br>
                        <a:rPr lang="pl-PL" sz="1600" b="1" dirty="0">
                          <a:effectLst/>
                          <a:latin typeface="Open Sans" panose="020B0606030504020204" pitchFamily="34" charset="0"/>
                          <a:ea typeface="Open Sans" panose="020B0606030504020204" pitchFamily="34" charset="0"/>
                          <a:cs typeface="Open Sans" panose="020B0606030504020204" pitchFamily="34" charset="0"/>
                        </a:rPr>
                      </a:br>
                      <a:r>
                        <a:rPr lang="pl-PL" sz="1600" b="1" dirty="0">
                          <a:effectLst/>
                          <a:latin typeface="Open Sans" panose="020B0606030504020204" pitchFamily="34" charset="0"/>
                          <a:ea typeface="Open Sans" panose="020B0606030504020204" pitchFamily="34" charset="0"/>
                          <a:cs typeface="Open Sans" panose="020B0606030504020204" pitchFamily="34" charset="0"/>
                        </a:rPr>
                        <a:t>Tel.: </a:t>
                      </a:r>
                      <a:r>
                        <a:rPr lang="pl-PL" sz="16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5"/>
                        </a:rPr>
                        <a:t>725 557 673</a:t>
                      </a:r>
                      <a:br>
                        <a:rPr lang="pl-PL" sz="1600" b="1" dirty="0">
                          <a:effectLst/>
                          <a:latin typeface="Open Sans" panose="020B0606030504020204" pitchFamily="34" charset="0"/>
                          <a:ea typeface="Open Sans" panose="020B0606030504020204" pitchFamily="34" charset="0"/>
                          <a:cs typeface="Open Sans" panose="020B0606030504020204" pitchFamily="34" charset="0"/>
                        </a:rPr>
                      </a:br>
                      <a:r>
                        <a:rPr lang="pl-PL" sz="1600" b="1" dirty="0">
                          <a:effectLst/>
                          <a:latin typeface="Open Sans" panose="020B0606030504020204" pitchFamily="34" charset="0"/>
                          <a:ea typeface="Open Sans" panose="020B0606030504020204" pitchFamily="34" charset="0"/>
                          <a:cs typeface="Open Sans" panose="020B0606030504020204" pitchFamily="34" charset="0"/>
                        </a:rPr>
                        <a:t>E-mail: </a:t>
                      </a:r>
                      <a:r>
                        <a:rPr lang="pl-PL" sz="16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6"/>
                        </a:rPr>
                        <a:t>weronika.repalska@dawg.pl</a:t>
                      </a:r>
                      <a:endParaRPr lang="pl-PL" sz="1600" b="1" dirty="0">
                        <a:effectLst/>
                        <a:latin typeface="Open Sans" panose="020B0606030504020204" pitchFamily="34" charset="0"/>
                        <a:ea typeface="Open Sans" panose="020B0606030504020204" pitchFamily="34" charset="0"/>
                        <a:cs typeface="Open Sans" panose="020B0606030504020204" pitchFamily="34" charset="0"/>
                      </a:endParaRPr>
                    </a:p>
                    <a:p>
                      <a:pPr fontAlgn="t">
                        <a:lnSpc>
                          <a:spcPct val="114000"/>
                        </a:lnSpc>
                        <a:buNone/>
                      </a:pPr>
                      <a:endParaRPr lang="pl-PL" sz="1200"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7" tooltip="Odnośnik otwiera się w nowej karcie"/>
                      </a:endParaRPr>
                    </a:p>
                    <a:p>
                      <a:pPr fontAlgn="t">
                        <a:lnSpc>
                          <a:spcPct val="114000"/>
                        </a:lnSpc>
                        <a:buNone/>
                      </a:pPr>
                      <a:endParaRPr lang="de-DE" sz="1200" dirty="0">
                        <a:latin typeface="Open Sans" panose="020B0606030504020204" pitchFamily="34" charset="0"/>
                        <a:ea typeface="Open Sans" panose="020B0606030504020204" pitchFamily="34" charset="0"/>
                        <a:cs typeface="Open Sans" panose="020B0606030504020204" pitchFamily="34" charset="0"/>
                      </a:endParaRPr>
                    </a:p>
                  </a:txBody>
                  <a:tcPr marL="82146" marR="82146" marT="41073" marB="4107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25901871"/>
                  </a:ext>
                </a:extLst>
              </a:tr>
            </a:tbl>
          </a:graphicData>
        </a:graphic>
      </p:graphicFrame>
      <p:pic>
        <p:nvPicPr>
          <p:cNvPr id="12" name="Obraz 11" descr="Obraz zawierający tekst, Czcionka, logo, Grafika&#10;&#10;Zawartość wygenerowana przez AI może być niepoprawna.">
            <a:extLst>
              <a:ext uri="{FF2B5EF4-FFF2-40B4-BE49-F238E27FC236}">
                <a16:creationId xmlns:a16="http://schemas.microsoft.com/office/drawing/2014/main" id="{ED830920-4F78-B0F0-F890-F2F359206A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35501" y="741951"/>
            <a:ext cx="2522549" cy="1889477"/>
          </a:xfrm>
          <a:prstGeom prst="rect">
            <a:avLst/>
          </a:prstGeom>
        </p:spPr>
      </p:pic>
      <p:sp>
        <p:nvSpPr>
          <p:cNvPr id="4" name="Symbol zastępczy numeru slajdu 3">
            <a:extLst>
              <a:ext uri="{FF2B5EF4-FFF2-40B4-BE49-F238E27FC236}">
                <a16:creationId xmlns:a16="http://schemas.microsoft.com/office/drawing/2014/main" id="{2C378284-69E7-5897-1483-FF3A45981F1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0183B-A19B-450E-9615-6C83693937D9}" type="slidenum">
              <a:rPr kumimoji="0" lang="pl-PL" sz="907" b="0" i="0" u="none" strike="noStrike" kern="1200" cap="none" spc="0" normalizeH="0" baseline="0" noProof="0" smtClean="0">
                <a:ln>
                  <a:noFill/>
                </a:ln>
                <a:solidFill>
                  <a:srgbClr val="002073"/>
                </a:solidFill>
                <a:effectLst/>
                <a:uLnTx/>
                <a:uFillTx/>
                <a:latin typeface="Open Sans" pitchFamily="2" charset="0"/>
                <a:ea typeface="Open Sans" pitchFamily="2" charset="0"/>
                <a:cs typeface="Open San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l-PL" sz="907" b="0" i="0" u="none" strike="noStrike" kern="1200" cap="none" spc="0" normalizeH="0" baseline="0" noProof="0">
              <a:ln>
                <a:noFill/>
              </a:ln>
              <a:solidFill>
                <a:srgbClr val="002073"/>
              </a:solidFill>
              <a:effectLst/>
              <a:uLnTx/>
              <a:uFillTx/>
              <a:latin typeface="Open Sans" pitchFamily="2" charset="0"/>
              <a:ea typeface="Open Sans" pitchFamily="2" charset="0"/>
              <a:cs typeface="Open Sans" pitchFamily="2" charset="0"/>
            </a:endParaRPr>
          </a:p>
        </p:txBody>
      </p:sp>
      <p:sp>
        <p:nvSpPr>
          <p:cNvPr id="8" name="Tytuł 1">
            <a:extLst>
              <a:ext uri="{FF2B5EF4-FFF2-40B4-BE49-F238E27FC236}">
                <a16:creationId xmlns:a16="http://schemas.microsoft.com/office/drawing/2014/main" id="{80637DF0-74E5-7C5F-DC6A-3C8324B3246E}"/>
              </a:ext>
            </a:extLst>
          </p:cNvPr>
          <p:cNvSpPr txBox="1">
            <a:spLocks/>
          </p:cNvSpPr>
          <p:nvPr/>
        </p:nvSpPr>
        <p:spPr>
          <a:xfrm>
            <a:off x="835520" y="163293"/>
            <a:ext cx="4799060" cy="392532"/>
          </a:xfrm>
          <a:prstGeom prst="rect">
            <a:avLst/>
          </a:prstGeom>
        </p:spPr>
        <p:txBody>
          <a:bodyPr vert="horz" lIns="0" tIns="0" rIns="0" bIns="0" rtlCol="0" anchor="t" anchorCtr="0">
            <a:no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marL="0" marR="0" lvl="0" indent="0" algn="ctr" defTabSz="914382" rtl="0" eaLnBrk="1" fontAlgn="auto" latinLnBrk="0" hangingPunct="1">
              <a:lnSpc>
                <a:spcPts val="3265"/>
              </a:lnSpc>
              <a:spcBef>
                <a:spcPct val="0"/>
              </a:spcBef>
              <a:spcAft>
                <a:spcPts val="0"/>
              </a:spcAft>
              <a:buClrTx/>
              <a:buSzTx/>
              <a:buFontTx/>
              <a:buNone/>
              <a:tabLst/>
              <a:defRPr/>
            </a:pPr>
            <a:br>
              <a:rPr kumimoji="0" lang="pl-PL" sz="2000" b="1" i="0" u="none" strike="noStrike" kern="1200" cap="none" spc="0" normalizeH="0" baseline="0" noProof="0" dirty="0">
                <a:ln>
                  <a:noFill/>
                </a:ln>
                <a:solidFill>
                  <a:srgbClr val="002073"/>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pl-PL" sz="2000" b="1" i="0" u="none" strike="noStrike" kern="1200" cap="none" spc="0" normalizeH="0" baseline="0" noProof="0" dirty="0">
              <a:ln>
                <a:noFill/>
              </a:ln>
              <a:solidFill>
                <a:srgbClr val="002073"/>
              </a:solidFill>
              <a:effectLst/>
              <a:uLnTx/>
              <a:uFillTx/>
              <a:latin typeface="Open Sans" pitchFamily="2" charset="0"/>
              <a:ea typeface="Open Sans" pitchFamily="2" charset="0"/>
              <a:cs typeface="Open Sans" pitchFamily="2" charset="0"/>
            </a:endParaRPr>
          </a:p>
        </p:txBody>
      </p:sp>
      <p:sp>
        <p:nvSpPr>
          <p:cNvPr id="5" name="Tytuł 1">
            <a:extLst>
              <a:ext uri="{FF2B5EF4-FFF2-40B4-BE49-F238E27FC236}">
                <a16:creationId xmlns:a16="http://schemas.microsoft.com/office/drawing/2014/main" id="{23F2415A-4493-34C0-24ED-74D61A6B4246}"/>
              </a:ext>
            </a:extLst>
          </p:cNvPr>
          <p:cNvSpPr txBox="1">
            <a:spLocks/>
          </p:cNvSpPr>
          <p:nvPr/>
        </p:nvSpPr>
        <p:spPr>
          <a:xfrm>
            <a:off x="1169636" y="163293"/>
            <a:ext cx="9852728" cy="1234067"/>
          </a:xfrm>
          <a:prstGeom prst="rect">
            <a:avLst/>
          </a:prstGeom>
        </p:spPr>
        <p:txBody>
          <a:bodyPr vert="horz" lIns="0" tIns="0" rIns="0" bIns="0" rtlCol="0" anchor="t" anchorCtr="0">
            <a:norm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marL="0" marR="0" lvl="0" indent="0" algn="ctr" defTabSz="914382" rtl="0" eaLnBrk="1" fontAlgn="auto" latinLnBrk="0" hangingPunct="1">
              <a:lnSpc>
                <a:spcPts val="3265"/>
              </a:lnSpc>
              <a:spcBef>
                <a:spcPct val="0"/>
              </a:spcBef>
              <a:spcAft>
                <a:spcPts val="0"/>
              </a:spcAft>
              <a:buClrTx/>
              <a:buSzTx/>
              <a:buFontTx/>
              <a:buNone/>
              <a:tabLst/>
              <a:defRPr/>
            </a:pPr>
            <a:r>
              <a:rPr kumimoji="0" lang="pl-PL" sz="2600" b="1"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Pożyczka rozwojowa</a:t>
            </a:r>
          </a:p>
          <a:p>
            <a:pPr marL="0" marR="0" lvl="0" indent="0" algn="ctr" defTabSz="914382" rtl="0" eaLnBrk="1" fontAlgn="auto" latinLnBrk="0" hangingPunct="1">
              <a:lnSpc>
                <a:spcPts val="3265"/>
              </a:lnSpc>
              <a:spcBef>
                <a:spcPct val="0"/>
              </a:spcBef>
              <a:spcAft>
                <a:spcPts val="0"/>
              </a:spcAft>
              <a:buClrTx/>
              <a:buSzTx/>
              <a:buFontTx/>
              <a:buNone/>
              <a:tabLst/>
              <a:defRPr/>
            </a:pPr>
            <a:r>
              <a:rPr lang="pl-PL" sz="2000" kern="0" dirty="0">
                <a:solidFill>
                  <a:srgbClr val="003399"/>
                </a:solidFill>
                <a:latin typeface="Open Sans" panose="020B0606030504020204" pitchFamily="34" charset="0"/>
                <a:ea typeface="Open Sans" panose="020B0606030504020204" pitchFamily="34" charset="0"/>
                <a:cs typeface="Open Sans" panose="020B0606030504020204" pitchFamily="34" charset="0"/>
              </a:rPr>
              <a:t>Gdzie złożyć wniosek?</a:t>
            </a:r>
          </a:p>
          <a:p>
            <a:pPr marL="0" marR="0" lvl="0" indent="0" algn="ctr" defTabSz="914382" rtl="0" eaLnBrk="1" fontAlgn="auto" latinLnBrk="0" hangingPunct="1">
              <a:lnSpc>
                <a:spcPts val="3265"/>
              </a:lnSpc>
              <a:spcBef>
                <a:spcPct val="0"/>
              </a:spcBef>
              <a:spcAft>
                <a:spcPts val="0"/>
              </a:spcAft>
              <a:buClrTx/>
              <a:buSzTx/>
              <a:buFontTx/>
              <a:buNone/>
              <a:tabLst/>
              <a:defRPr/>
            </a:pPr>
            <a:endParaRPr kumimoji="0" lang="pl-PL" sz="2600" b="1"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endParaRPr>
          </a:p>
        </p:txBody>
      </p:sp>
      <p:pic>
        <p:nvPicPr>
          <p:cNvPr id="6" name="Obraz 5" descr="Obraz zawierający rysowanie, kreskówka, clipart, ilustracja&#10;&#10;Zawartość wygenerowana przez AI może być niepoprawna.">
            <a:extLst>
              <a:ext uri="{FF2B5EF4-FFF2-40B4-BE49-F238E27FC236}">
                <a16:creationId xmlns:a16="http://schemas.microsoft.com/office/drawing/2014/main" id="{D6BF3758-D0B0-8DD9-3D82-1AD0A51923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6489" y="885386"/>
            <a:ext cx="1377621" cy="1359334"/>
          </a:xfrm>
          <a:prstGeom prst="rect">
            <a:avLst/>
          </a:prstGeom>
        </p:spPr>
      </p:pic>
      <p:pic>
        <p:nvPicPr>
          <p:cNvPr id="10" name="Obraz 9" descr="Obraz zawierający tekst, Czcionka, logo, Grafika&#10;&#10;Zawartość wygenerowana przez AI może być niepoprawna.">
            <a:extLst>
              <a:ext uri="{FF2B5EF4-FFF2-40B4-BE49-F238E27FC236}">
                <a16:creationId xmlns:a16="http://schemas.microsoft.com/office/drawing/2014/main" id="{40FD7B44-2130-B908-A04B-FD74F2F9443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21376" y="885386"/>
            <a:ext cx="1875165" cy="1553104"/>
          </a:xfrm>
          <a:prstGeom prst="rect">
            <a:avLst/>
          </a:prstGeom>
        </p:spPr>
      </p:pic>
      <p:graphicFrame>
        <p:nvGraphicFramePr>
          <p:cNvPr id="13" name="Tabela 12">
            <a:extLst>
              <a:ext uri="{FF2B5EF4-FFF2-40B4-BE49-F238E27FC236}">
                <a16:creationId xmlns:a16="http://schemas.microsoft.com/office/drawing/2014/main" id="{CA34D3B5-A585-604F-CAD5-F2A6C13380E7}"/>
              </a:ext>
            </a:extLst>
          </p:cNvPr>
          <p:cNvGraphicFramePr>
            <a:graphicFrameLocks noGrp="1"/>
          </p:cNvGraphicFramePr>
          <p:nvPr>
            <p:extLst>
              <p:ext uri="{D42A27DB-BD31-4B8C-83A1-F6EECF244321}">
                <p14:modId xmlns:p14="http://schemas.microsoft.com/office/powerpoint/2010/main" val="490941106"/>
              </p:ext>
            </p:extLst>
          </p:nvPr>
        </p:nvGraphicFramePr>
        <p:xfrm>
          <a:off x="172720" y="2313224"/>
          <a:ext cx="7284720" cy="4554900"/>
        </p:xfrm>
        <a:graphic>
          <a:graphicData uri="http://schemas.openxmlformats.org/drawingml/2006/table">
            <a:tbl>
              <a:tblPr/>
              <a:tblGrid>
                <a:gridCol w="3599756">
                  <a:extLst>
                    <a:ext uri="{9D8B030D-6E8A-4147-A177-3AD203B41FA5}">
                      <a16:colId xmlns:a16="http://schemas.microsoft.com/office/drawing/2014/main" val="423168933"/>
                    </a:ext>
                  </a:extLst>
                </a:gridCol>
                <a:gridCol w="3684964">
                  <a:extLst>
                    <a:ext uri="{9D8B030D-6E8A-4147-A177-3AD203B41FA5}">
                      <a16:colId xmlns:a16="http://schemas.microsoft.com/office/drawing/2014/main" val="2575468328"/>
                    </a:ext>
                  </a:extLst>
                </a:gridCol>
              </a:tblGrid>
              <a:tr h="4554900">
                <a:tc>
                  <a:txBody>
                    <a:bodyPr/>
                    <a:lstStyle/>
                    <a:p>
                      <a:pPr fontAlgn="t">
                        <a:lnSpc>
                          <a:spcPct val="114000"/>
                        </a:lnSpc>
                        <a:buNone/>
                      </a:pPr>
                      <a:r>
                        <a:rPr lang="pl-PL" sz="16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11" tooltip="Odnośnik otwiera się w nowej karcie"/>
                        </a:rPr>
                        <a:t>Agencja Rozwoju Regionalnego „AGROREG” S.A.                                        w Nowej Rudzie </a:t>
                      </a:r>
                      <a:r>
                        <a:rPr lang="pl-PL" sz="16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rPr>
                        <a:t>   </a:t>
                      </a:r>
                      <a:br>
                        <a:rPr lang="pl-PL" sz="1600" b="1" dirty="0">
                          <a:effectLst/>
                          <a:latin typeface="Open Sans" panose="020B0606030504020204" pitchFamily="34" charset="0"/>
                          <a:ea typeface="Open Sans" panose="020B0606030504020204" pitchFamily="34" charset="0"/>
                          <a:cs typeface="Open Sans" panose="020B0606030504020204" pitchFamily="34" charset="0"/>
                        </a:rPr>
                      </a:br>
                      <a:r>
                        <a:rPr lang="pl-PL" sz="1600" b="1" dirty="0">
                          <a:effectLst/>
                          <a:latin typeface="Open Sans" panose="020B0606030504020204" pitchFamily="34" charset="0"/>
                          <a:ea typeface="Open Sans" panose="020B0606030504020204" pitchFamily="34" charset="0"/>
                          <a:cs typeface="Open Sans" panose="020B0606030504020204" pitchFamily="34" charset="0"/>
                        </a:rPr>
                        <a:t>ul. Kłodzka 27</a:t>
                      </a:r>
                      <a:br>
                        <a:rPr lang="pl-PL" sz="1600" b="1" dirty="0">
                          <a:effectLst/>
                          <a:latin typeface="Open Sans" panose="020B0606030504020204" pitchFamily="34" charset="0"/>
                          <a:ea typeface="Open Sans" panose="020B0606030504020204" pitchFamily="34" charset="0"/>
                          <a:cs typeface="Open Sans" panose="020B0606030504020204" pitchFamily="34" charset="0"/>
                        </a:rPr>
                      </a:br>
                      <a:r>
                        <a:rPr lang="pl-PL" sz="1600" b="1" dirty="0">
                          <a:effectLst/>
                          <a:latin typeface="Open Sans" panose="020B0606030504020204" pitchFamily="34" charset="0"/>
                          <a:ea typeface="Open Sans" panose="020B0606030504020204" pitchFamily="34" charset="0"/>
                          <a:cs typeface="Open Sans" panose="020B0606030504020204" pitchFamily="34" charset="0"/>
                        </a:rPr>
                        <a:t>57-402 Nowa Ruda</a:t>
                      </a:r>
                    </a:p>
                    <a:p>
                      <a:pPr fontAlgn="t">
                        <a:lnSpc>
                          <a:spcPct val="114000"/>
                        </a:lnSpc>
                        <a:buNone/>
                      </a:pPr>
                      <a:endParaRPr lang="pl-PL" sz="1600" b="1" dirty="0">
                        <a:effectLst/>
                        <a:latin typeface="Open Sans" panose="020B0606030504020204" pitchFamily="34" charset="0"/>
                        <a:ea typeface="Open Sans" panose="020B0606030504020204" pitchFamily="34" charset="0"/>
                        <a:cs typeface="Open Sans" panose="020B0606030504020204" pitchFamily="34" charset="0"/>
                      </a:endParaRPr>
                    </a:p>
                    <a:p>
                      <a:pPr fontAlgn="t">
                        <a:lnSpc>
                          <a:spcPct val="114000"/>
                        </a:lnSpc>
                        <a:buNone/>
                      </a:pPr>
                      <a:r>
                        <a:rPr lang="pl-PL" sz="1600" b="1" dirty="0">
                          <a:effectLst/>
                          <a:latin typeface="Open Sans" panose="020B0606030504020204" pitchFamily="34" charset="0"/>
                          <a:ea typeface="Open Sans" panose="020B0606030504020204" pitchFamily="34" charset="0"/>
                          <a:cs typeface="Open Sans" panose="020B0606030504020204" pitchFamily="34" charset="0"/>
                        </a:rPr>
                        <a:t>Wojciech Wnętrzak</a:t>
                      </a:r>
                      <a:br>
                        <a:rPr lang="pl-PL" sz="1600" b="1" dirty="0">
                          <a:effectLst/>
                          <a:latin typeface="Open Sans" panose="020B0606030504020204" pitchFamily="34" charset="0"/>
                          <a:ea typeface="Open Sans" panose="020B0606030504020204" pitchFamily="34" charset="0"/>
                          <a:cs typeface="Open Sans" panose="020B0606030504020204" pitchFamily="34" charset="0"/>
                        </a:rPr>
                      </a:br>
                      <a:r>
                        <a:rPr lang="pl-PL" sz="1600" b="1" dirty="0">
                          <a:effectLst/>
                          <a:latin typeface="Open Sans" panose="020B0606030504020204" pitchFamily="34" charset="0"/>
                          <a:ea typeface="Open Sans" panose="020B0606030504020204" pitchFamily="34" charset="0"/>
                          <a:cs typeface="Open Sans" panose="020B0606030504020204" pitchFamily="34" charset="0"/>
                        </a:rPr>
                        <a:t>Tel.: </a:t>
                      </a:r>
                      <a:r>
                        <a:rPr lang="pl-PL" sz="16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12"/>
                        </a:rPr>
                        <a:t>74 872 70 43</a:t>
                      </a:r>
                      <a:endParaRPr lang="pl-PL" sz="1600" b="1" dirty="0">
                        <a:effectLst/>
                        <a:latin typeface="Open Sans" panose="020B0606030504020204" pitchFamily="34" charset="0"/>
                        <a:ea typeface="Open Sans" panose="020B0606030504020204" pitchFamily="34" charset="0"/>
                        <a:cs typeface="Open Sans" panose="020B0606030504020204" pitchFamily="34" charset="0"/>
                      </a:endParaRPr>
                    </a:p>
                    <a:p>
                      <a:pPr fontAlgn="t">
                        <a:lnSpc>
                          <a:spcPct val="114000"/>
                        </a:lnSpc>
                        <a:buNone/>
                      </a:pPr>
                      <a:r>
                        <a:rPr lang="pl-PL" sz="1600" b="1" dirty="0">
                          <a:effectLst/>
                          <a:latin typeface="Open Sans" panose="020B0606030504020204" pitchFamily="34" charset="0"/>
                          <a:ea typeface="Open Sans" panose="020B0606030504020204" pitchFamily="34" charset="0"/>
                          <a:cs typeface="Open Sans" panose="020B0606030504020204" pitchFamily="34" charset="0"/>
                        </a:rPr>
                        <a:t>Agnieszka Zając</a:t>
                      </a:r>
                      <a:br>
                        <a:rPr lang="pl-PL" sz="1600" b="1" dirty="0">
                          <a:effectLst/>
                          <a:latin typeface="Open Sans" panose="020B0606030504020204" pitchFamily="34" charset="0"/>
                          <a:ea typeface="Open Sans" panose="020B0606030504020204" pitchFamily="34" charset="0"/>
                          <a:cs typeface="Open Sans" panose="020B0606030504020204" pitchFamily="34" charset="0"/>
                        </a:rPr>
                      </a:br>
                      <a:r>
                        <a:rPr lang="pl-PL" sz="1600" b="1" dirty="0">
                          <a:effectLst/>
                          <a:latin typeface="Open Sans" panose="020B0606030504020204" pitchFamily="34" charset="0"/>
                          <a:ea typeface="Open Sans" panose="020B0606030504020204" pitchFamily="34" charset="0"/>
                          <a:cs typeface="Open Sans" panose="020B0606030504020204" pitchFamily="34" charset="0"/>
                        </a:rPr>
                        <a:t>Tel.: </a:t>
                      </a:r>
                      <a:r>
                        <a:rPr lang="pl-PL" sz="16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13"/>
                        </a:rPr>
                        <a:t>74 872 70 48</a:t>
                      </a:r>
                      <a:endParaRPr lang="pl-PL" sz="1600" b="1" dirty="0">
                        <a:effectLst/>
                        <a:latin typeface="Open Sans" panose="020B0606030504020204" pitchFamily="34" charset="0"/>
                        <a:ea typeface="Open Sans" panose="020B0606030504020204" pitchFamily="34" charset="0"/>
                        <a:cs typeface="Open Sans" panose="020B0606030504020204" pitchFamily="34" charset="0"/>
                      </a:endParaRPr>
                    </a:p>
                    <a:p>
                      <a:pPr fontAlgn="t">
                        <a:lnSpc>
                          <a:spcPct val="114000"/>
                        </a:lnSpc>
                        <a:buNone/>
                      </a:pPr>
                      <a:r>
                        <a:rPr lang="pl-PL" sz="1600" b="1" dirty="0">
                          <a:effectLst/>
                          <a:latin typeface="Open Sans" panose="020B0606030504020204" pitchFamily="34" charset="0"/>
                          <a:ea typeface="Open Sans" panose="020B0606030504020204" pitchFamily="34" charset="0"/>
                          <a:cs typeface="Open Sans" panose="020B0606030504020204" pitchFamily="34" charset="0"/>
                        </a:rPr>
                        <a:t>Email: </a:t>
                      </a:r>
                      <a:r>
                        <a:rPr lang="pl-PL" sz="16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14"/>
                        </a:rPr>
                        <a:t>pozyczki@agroreg.com.p</a:t>
                      </a:r>
                      <a:r>
                        <a:rPr lang="pl-PL" sz="1600"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14"/>
                        </a:rPr>
                        <a:t>l</a:t>
                      </a:r>
                      <a:br>
                        <a:rPr lang="pl-PL" sz="1400"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rPr>
                      </a:br>
                      <a:endParaRPr lang="pl-PL" sz="1400" dirty="0">
                        <a:effectLst/>
                        <a:latin typeface="Open Sans" panose="020B0606030504020204" pitchFamily="34" charset="0"/>
                        <a:ea typeface="Open Sans" panose="020B0606030504020204" pitchFamily="34" charset="0"/>
                        <a:cs typeface="Open Sans" panose="020B0606030504020204" pitchFamily="34" charset="0"/>
                      </a:endParaRPr>
                    </a:p>
                    <a:p>
                      <a:pPr fontAlgn="t">
                        <a:lnSpc>
                          <a:spcPct val="114000"/>
                        </a:lnSpc>
                        <a:buNone/>
                      </a:pPr>
                      <a:endParaRPr lang="pl-PL" sz="1400" dirty="0">
                        <a:effectLst/>
                        <a:latin typeface="Open Sans" panose="020B0606030504020204" pitchFamily="34" charset="0"/>
                        <a:ea typeface="Open Sans" panose="020B0606030504020204" pitchFamily="34" charset="0"/>
                        <a:cs typeface="Open Sans" panose="020B0606030504020204" pitchFamily="34" charset="0"/>
                      </a:endParaRPr>
                    </a:p>
                    <a:p>
                      <a:pPr fontAlgn="t">
                        <a:lnSpc>
                          <a:spcPct val="114000"/>
                        </a:lnSpc>
                        <a:buNone/>
                      </a:pPr>
                      <a:endParaRPr lang="pl-PL" sz="1400" dirty="0">
                        <a:effectLst/>
                        <a:latin typeface="Open Sans" panose="020B0606030504020204" pitchFamily="34" charset="0"/>
                        <a:ea typeface="Open Sans" panose="020B0606030504020204" pitchFamily="34" charset="0"/>
                        <a:cs typeface="Open Sans" panose="020B0606030504020204" pitchFamily="34" charset="0"/>
                      </a:endParaRPr>
                    </a:p>
                  </a:txBody>
                  <a:tcPr marL="61544" marR="61544" marT="30772" marB="30772">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lnSpc>
                          <a:spcPct val="114000"/>
                        </a:lnSpc>
                        <a:buNone/>
                      </a:pPr>
                      <a:r>
                        <a:rPr lang="pl-PL" sz="16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7" tooltip="Odnośnik otwiera się w nowej karcie"/>
                        </a:rPr>
                        <a:t>Agencja Rozwoju Regionalnego „ARLEG” S.A.</a:t>
                      </a:r>
                      <a:br>
                        <a:rPr lang="pl-PL" sz="1600" b="1" dirty="0">
                          <a:effectLst/>
                          <a:latin typeface="Open Sans" panose="020B0606030504020204" pitchFamily="34" charset="0"/>
                          <a:ea typeface="Open Sans" panose="020B0606030504020204" pitchFamily="34" charset="0"/>
                          <a:cs typeface="Open Sans" panose="020B0606030504020204" pitchFamily="34" charset="0"/>
                        </a:rPr>
                      </a:br>
                      <a:r>
                        <a:rPr lang="pl-PL" sz="1600" b="1" dirty="0">
                          <a:effectLst/>
                          <a:latin typeface="Open Sans" panose="020B0606030504020204" pitchFamily="34" charset="0"/>
                          <a:ea typeface="Open Sans" panose="020B0606030504020204" pitchFamily="34" charset="0"/>
                          <a:cs typeface="Open Sans" panose="020B0606030504020204" pitchFamily="34" charset="0"/>
                        </a:rPr>
                        <a:t>ul. Macieja Rataja 26</a:t>
                      </a:r>
                      <a:br>
                        <a:rPr lang="pl-PL" sz="1600" b="1" dirty="0">
                          <a:effectLst/>
                          <a:latin typeface="Open Sans" panose="020B0606030504020204" pitchFamily="34" charset="0"/>
                          <a:ea typeface="Open Sans" panose="020B0606030504020204" pitchFamily="34" charset="0"/>
                          <a:cs typeface="Open Sans" panose="020B0606030504020204" pitchFamily="34" charset="0"/>
                        </a:rPr>
                      </a:br>
                      <a:r>
                        <a:rPr lang="pl-PL" sz="1600" b="1" dirty="0">
                          <a:effectLst/>
                          <a:latin typeface="Open Sans" panose="020B0606030504020204" pitchFamily="34" charset="0"/>
                          <a:ea typeface="Open Sans" panose="020B0606030504020204" pitchFamily="34" charset="0"/>
                          <a:cs typeface="Open Sans" panose="020B0606030504020204" pitchFamily="34" charset="0"/>
                        </a:rPr>
                        <a:t>59-220 Legnica</a:t>
                      </a:r>
                    </a:p>
                    <a:p>
                      <a:pPr fontAlgn="t">
                        <a:lnSpc>
                          <a:spcPct val="114000"/>
                        </a:lnSpc>
                        <a:buNone/>
                      </a:pPr>
                      <a:endParaRPr lang="pl-PL" sz="1600" b="1" dirty="0">
                        <a:effectLst/>
                        <a:latin typeface="Open Sans" panose="020B0606030504020204" pitchFamily="34" charset="0"/>
                        <a:ea typeface="Open Sans" panose="020B0606030504020204" pitchFamily="34" charset="0"/>
                        <a:cs typeface="Open Sans" panose="020B0606030504020204" pitchFamily="34" charset="0"/>
                      </a:endParaRPr>
                    </a:p>
                    <a:p>
                      <a:pPr fontAlgn="t">
                        <a:lnSpc>
                          <a:spcPct val="114000"/>
                        </a:lnSpc>
                        <a:buNone/>
                      </a:pPr>
                      <a:r>
                        <a:rPr lang="pl-PL" sz="1600" b="1" dirty="0">
                          <a:effectLst/>
                          <a:latin typeface="Open Sans" panose="020B0606030504020204" pitchFamily="34" charset="0"/>
                          <a:ea typeface="Open Sans" panose="020B0606030504020204" pitchFamily="34" charset="0"/>
                          <a:cs typeface="Open Sans" panose="020B0606030504020204" pitchFamily="34" charset="0"/>
                        </a:rPr>
                        <a:t>Małgorzata Jarka</a:t>
                      </a:r>
                      <a:br>
                        <a:rPr lang="pl-PL" sz="1600" b="1" dirty="0">
                          <a:effectLst/>
                          <a:latin typeface="Open Sans" panose="020B0606030504020204" pitchFamily="34" charset="0"/>
                          <a:ea typeface="Open Sans" panose="020B0606030504020204" pitchFamily="34" charset="0"/>
                          <a:cs typeface="Open Sans" panose="020B0606030504020204" pitchFamily="34" charset="0"/>
                        </a:rPr>
                      </a:br>
                      <a:r>
                        <a:rPr lang="pl-PL" sz="1600" b="1" dirty="0">
                          <a:effectLst/>
                          <a:latin typeface="Open Sans" panose="020B0606030504020204" pitchFamily="34" charset="0"/>
                          <a:ea typeface="Open Sans" panose="020B0606030504020204" pitchFamily="34" charset="0"/>
                          <a:cs typeface="Open Sans" panose="020B0606030504020204" pitchFamily="34" charset="0"/>
                        </a:rPr>
                        <a:t>Tel.: </a:t>
                      </a:r>
                      <a:r>
                        <a:rPr lang="pl-PL" sz="16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15"/>
                        </a:rPr>
                        <a:t>790 788 709</a:t>
                      </a:r>
                      <a:br>
                        <a:rPr lang="pl-PL" sz="1600" b="1" dirty="0">
                          <a:effectLst/>
                          <a:latin typeface="Open Sans" panose="020B0606030504020204" pitchFamily="34" charset="0"/>
                          <a:ea typeface="Open Sans" panose="020B0606030504020204" pitchFamily="34" charset="0"/>
                          <a:cs typeface="Open Sans" panose="020B0606030504020204" pitchFamily="34" charset="0"/>
                        </a:rPr>
                      </a:br>
                      <a:r>
                        <a:rPr lang="pl-PL" sz="1600" b="1" dirty="0">
                          <a:effectLst/>
                          <a:latin typeface="Open Sans" panose="020B0606030504020204" pitchFamily="34" charset="0"/>
                          <a:ea typeface="Open Sans" panose="020B0606030504020204" pitchFamily="34" charset="0"/>
                          <a:cs typeface="Open Sans" panose="020B0606030504020204" pitchFamily="34" charset="0"/>
                        </a:rPr>
                        <a:t>E-mail: </a:t>
                      </a:r>
                      <a:r>
                        <a:rPr lang="pl-PL" sz="16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16"/>
                        </a:rPr>
                        <a:t>malgorzata.jarka@arleg.eu</a:t>
                      </a:r>
                      <a:endParaRPr lang="pl-PL" sz="1600" b="1" dirty="0">
                        <a:effectLst/>
                        <a:latin typeface="Open Sans" panose="020B0606030504020204" pitchFamily="34" charset="0"/>
                        <a:ea typeface="Open Sans" panose="020B0606030504020204" pitchFamily="34" charset="0"/>
                        <a:cs typeface="Open Sans" panose="020B0606030504020204" pitchFamily="34" charset="0"/>
                      </a:endParaRPr>
                    </a:p>
                    <a:p>
                      <a:pPr fontAlgn="t">
                        <a:lnSpc>
                          <a:spcPct val="114000"/>
                        </a:lnSpc>
                        <a:buNone/>
                      </a:pPr>
                      <a:r>
                        <a:rPr lang="pl-PL" sz="1600" b="1" dirty="0">
                          <a:effectLst/>
                          <a:latin typeface="Open Sans" panose="020B0606030504020204" pitchFamily="34" charset="0"/>
                          <a:ea typeface="Open Sans" panose="020B0606030504020204" pitchFamily="34" charset="0"/>
                          <a:cs typeface="Open Sans" panose="020B0606030504020204" pitchFamily="34" charset="0"/>
                        </a:rPr>
                        <a:t>Iwona Hajduk</a:t>
                      </a:r>
                      <a:br>
                        <a:rPr lang="pl-PL" sz="1600" b="1" dirty="0">
                          <a:effectLst/>
                          <a:latin typeface="Open Sans" panose="020B0606030504020204" pitchFamily="34" charset="0"/>
                          <a:ea typeface="Open Sans" panose="020B0606030504020204" pitchFamily="34" charset="0"/>
                          <a:cs typeface="Open Sans" panose="020B0606030504020204" pitchFamily="34" charset="0"/>
                        </a:rPr>
                      </a:br>
                      <a:r>
                        <a:rPr lang="pl-PL" sz="1600" b="1" dirty="0">
                          <a:effectLst/>
                          <a:latin typeface="Open Sans" panose="020B0606030504020204" pitchFamily="34" charset="0"/>
                          <a:ea typeface="Open Sans" panose="020B0606030504020204" pitchFamily="34" charset="0"/>
                          <a:cs typeface="Open Sans" panose="020B0606030504020204" pitchFamily="34" charset="0"/>
                        </a:rPr>
                        <a:t>Tel.: </a:t>
                      </a:r>
                      <a:r>
                        <a:rPr lang="pl-PL" sz="16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17"/>
                        </a:rPr>
                        <a:t>693 766 805</a:t>
                      </a:r>
                      <a:br>
                        <a:rPr lang="pl-PL" sz="1600" b="1" dirty="0">
                          <a:effectLst/>
                          <a:latin typeface="Open Sans" panose="020B0606030504020204" pitchFamily="34" charset="0"/>
                          <a:ea typeface="Open Sans" panose="020B0606030504020204" pitchFamily="34" charset="0"/>
                          <a:cs typeface="Open Sans" panose="020B0606030504020204" pitchFamily="34" charset="0"/>
                        </a:rPr>
                      </a:br>
                      <a:r>
                        <a:rPr lang="pl-PL" sz="1600" b="1" dirty="0">
                          <a:effectLst/>
                          <a:latin typeface="Open Sans" panose="020B0606030504020204" pitchFamily="34" charset="0"/>
                          <a:ea typeface="Open Sans" panose="020B0606030504020204" pitchFamily="34" charset="0"/>
                          <a:cs typeface="Open Sans" panose="020B0606030504020204" pitchFamily="34" charset="0"/>
                        </a:rPr>
                        <a:t>E-mail: </a:t>
                      </a:r>
                      <a:r>
                        <a:rPr lang="pl-PL" sz="1600" b="1"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18"/>
                        </a:rPr>
                        <a:t>iwona.hajduk@arleg.eu</a:t>
                      </a:r>
                      <a:endParaRPr lang="pl-PL" sz="1600" b="1" dirty="0">
                        <a:effectLst/>
                        <a:latin typeface="Open Sans" panose="020B0606030504020204" pitchFamily="34" charset="0"/>
                        <a:ea typeface="Open Sans" panose="020B0606030504020204" pitchFamily="34" charset="0"/>
                        <a:cs typeface="Open Sans" panose="020B0606030504020204" pitchFamily="34" charset="0"/>
                      </a:endParaRPr>
                    </a:p>
                    <a:p>
                      <a:pPr fontAlgn="t">
                        <a:lnSpc>
                          <a:spcPct val="114000"/>
                        </a:lnSpc>
                        <a:buNone/>
                      </a:pPr>
                      <a:endParaRPr lang="pl-PL" sz="1400" dirty="0">
                        <a:effectLst/>
                        <a:latin typeface="Open Sans" panose="020B0606030504020204" pitchFamily="34" charset="0"/>
                        <a:ea typeface="Open Sans" panose="020B0606030504020204" pitchFamily="34" charset="0"/>
                        <a:cs typeface="Open Sans" panose="020B0606030504020204" pitchFamily="34" charset="0"/>
                      </a:endParaRPr>
                    </a:p>
                  </a:txBody>
                  <a:tcPr marL="61544" marR="61544" marT="30772" marB="30772">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3144082806"/>
                  </a:ext>
                </a:extLst>
              </a:tr>
            </a:tbl>
          </a:graphicData>
        </a:graphic>
      </p:graphicFrame>
    </p:spTree>
    <p:extLst>
      <p:ext uri="{BB962C8B-B14F-4D97-AF65-F5344CB8AC3E}">
        <p14:creationId xmlns:p14="http://schemas.microsoft.com/office/powerpoint/2010/main" val="2338071599"/>
      </p:ext>
    </p:extLst>
  </p:cSld>
  <p:clrMapOvr>
    <a:masterClrMapping/>
  </p:clrMapOvr>
</p:sld>
</file>

<file path=ppt/theme/theme1.xml><?xml version="1.0" encoding="utf-8"?>
<a:theme xmlns:a="http://schemas.openxmlformats.org/drawingml/2006/main" name="1_Fundusze Europejski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 Europejskie" id="{C2867B97-9FDC-4A16-906F-90203E6C3183}" vid="{3339AEF6-AC3C-4012-8CB2-53B7481A8952}"/>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5935</TotalTime>
  <Words>2737</Words>
  <Application>Microsoft Office PowerPoint</Application>
  <PresentationFormat>Panoramiczny</PresentationFormat>
  <Paragraphs>283</Paragraphs>
  <Slides>23</Slides>
  <Notes>6</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23</vt:i4>
      </vt:variant>
    </vt:vector>
  </HeadingPairs>
  <TitlesOfParts>
    <vt:vector size="29" baseType="lpstr">
      <vt:lpstr>Aptos</vt:lpstr>
      <vt:lpstr>Arial</vt:lpstr>
      <vt:lpstr>Calibri</vt:lpstr>
      <vt:lpstr>Open Sans</vt:lpstr>
      <vt:lpstr>Wingdings</vt:lpstr>
      <vt:lpstr>1_Fundusze Europejskie</vt:lpstr>
      <vt:lpstr>Pożyczka rozwojowa, Pożyczka OZE, Ekopożyczka Urząd Gminy Jeżów Sudecki   20.11.2025 r.                                                                                                          </vt:lpstr>
      <vt:lpstr>Prezentacja programu PowerPoint</vt:lpstr>
      <vt:lpstr> Pożyczka rozwojowa podstawowe informacje </vt:lpstr>
      <vt:lpstr> </vt:lpstr>
      <vt:lpstr>Prezentacja programu PowerPoint</vt:lpstr>
      <vt:lpstr>Pożyczka rozwojowa Lista miast tracących funkcje społeczno-gospodarcze / gmin zagrożonych marginalizacją    </vt:lpstr>
      <vt:lpstr>Prezentacja programu PowerPoint</vt:lpstr>
      <vt:lpstr>Prezentacja programu PowerPoint</vt:lpstr>
      <vt:lpstr>Prezentacja programu PowerPoint</vt:lpstr>
      <vt:lpstr>Prezentacja programu PowerPoint</vt:lpstr>
      <vt:lpstr> Pożyczka na OZE dla przedsiębiorstw  - informacje podstawowe  </vt:lpstr>
      <vt:lpstr> </vt:lpstr>
      <vt:lpstr>Prezentacja programu PowerPoint</vt:lpstr>
      <vt:lpstr>Prezentacja programu PowerPoint</vt:lpstr>
      <vt:lpstr>Prezentacja programu PowerPoint</vt:lpstr>
      <vt:lpstr>Pożyczka na OZE dla przedsiębiorstw Gdzie złożyć wniosek?</vt:lpstr>
      <vt:lpstr> Ekopożyczka dla przedsiębiorstw  informacje podstawowe  </vt:lpstr>
      <vt:lpstr> </vt:lpstr>
      <vt:lpstr>Prezentacja programu PowerPoint</vt:lpstr>
      <vt:lpstr>Prezentacja programu PowerPoint</vt:lpstr>
      <vt:lpstr>Prezentacja programu PowerPoint</vt:lpstr>
      <vt:lpstr>Więcej informacji na: </vt:lpstr>
      <vt:lpstr>Prezentacja programu PowerPoint</vt:lpstr>
    </vt:vector>
  </TitlesOfParts>
  <Company>Bank Gospodarstwa Krajowego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Instrumenty finansowe na OZE i efektywność energetyczną  z Programu Fundusze Europejskie dla Lubelskiego na lata 2021-2027</dc:title>
  <dc:creator>Okulska, Magdalena</dc:creator>
  <cp:lastModifiedBy>Hlawacik, Andrzej</cp:lastModifiedBy>
  <cp:revision>430</cp:revision>
  <dcterms:created xsi:type="dcterms:W3CDTF">2024-03-18T19:49:03Z</dcterms:created>
  <dcterms:modified xsi:type="dcterms:W3CDTF">2025-11-18T09:34:06Z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68bcff-e2d1-47e2-adc1-b3354af02961_Enabled">
    <vt:lpwstr>true</vt:lpwstr>
  </property>
  <property fmtid="{D5CDD505-2E9C-101B-9397-08002B2CF9AE}" pid="3" name="MSIP_Label_c668bcff-e2d1-47e2-adc1-b3354af02961_SetDate">
    <vt:lpwstr>2024-03-18T21:51:51Z</vt:lpwstr>
  </property>
  <property fmtid="{D5CDD505-2E9C-101B-9397-08002B2CF9AE}" pid="4" name="MSIP_Label_c668bcff-e2d1-47e2-adc1-b3354af02961_Method">
    <vt:lpwstr>Privileged</vt:lpwstr>
  </property>
  <property fmtid="{D5CDD505-2E9C-101B-9397-08002B2CF9AE}" pid="5" name="MSIP_Label_c668bcff-e2d1-47e2-adc1-b3354af02961_Name">
    <vt:lpwstr>c668bcff-e2d1-47e2-adc1-b3354af02961</vt:lpwstr>
  </property>
  <property fmtid="{D5CDD505-2E9C-101B-9397-08002B2CF9AE}" pid="6" name="MSIP_Label_c668bcff-e2d1-47e2-adc1-b3354af02961_SiteId">
    <vt:lpwstr>29bb5b9c-200a-4906-89ef-c651c86ab301</vt:lpwstr>
  </property>
  <property fmtid="{D5CDD505-2E9C-101B-9397-08002B2CF9AE}" pid="7" name="MSIP_Label_c668bcff-e2d1-47e2-adc1-b3354af02961_ActionId">
    <vt:lpwstr>2d08d89f-063a-4f90-89cc-d596e6fc2b43</vt:lpwstr>
  </property>
  <property fmtid="{D5CDD505-2E9C-101B-9397-08002B2CF9AE}" pid="8" name="MSIP_Label_c668bcff-e2d1-47e2-adc1-b3354af02961_ContentBits">
    <vt:lpwstr>0</vt:lpwstr>
  </property>
</Properties>
</file>